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notesMasterIdLst>
    <p:notesMasterId r:id="rId19"/>
  </p:notesMasterIdLst>
  <p:sldIdLst>
    <p:sldId id="256" r:id="rId2"/>
    <p:sldId id="257" r:id="rId3"/>
    <p:sldId id="258" r:id="rId4"/>
    <p:sldId id="265" r:id="rId5"/>
    <p:sldId id="264" r:id="rId6"/>
    <p:sldId id="266" r:id="rId7"/>
    <p:sldId id="267" r:id="rId8"/>
    <p:sldId id="268" r:id="rId9"/>
    <p:sldId id="271" r:id="rId10"/>
    <p:sldId id="269" r:id="rId11"/>
    <p:sldId id="270" r:id="rId12"/>
    <p:sldId id="260" r:id="rId13"/>
    <p:sldId id="259" r:id="rId14"/>
    <p:sldId id="272" r:id="rId15"/>
    <p:sldId id="273" r:id="rId16"/>
    <p:sldId id="274" r:id="rId17"/>
    <p:sldId id="275" r:id="rId18"/>
  </p:sldIdLst>
  <p:sldSz cx="12192000" cy="6858000"/>
  <p:notesSz cx="6858000" cy="9144000"/>
  <p:defaultTextStyle>
    <a:defPPr>
      <a:defRPr lang="en-V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4" autoAdjust="0"/>
    <p:restoredTop sz="94660"/>
  </p:normalViewPr>
  <p:slideViewPr>
    <p:cSldViewPr snapToGrid="0">
      <p:cViewPr varScale="1">
        <p:scale>
          <a:sx n="103" d="100"/>
          <a:sy n="103" d="100"/>
        </p:scale>
        <p:origin x="62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V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9C9D81-4888-4677-8EE2-615E99013C5F}" type="datetimeFigureOut">
              <a:rPr lang="en-VI" smtClean="0"/>
              <a:t>07/12/2023</a:t>
            </a:fld>
            <a:endParaRPr lang="en-V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V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V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251468-D14F-494F-AC0B-F64178F89AF1}" type="slidenum">
              <a:rPr lang="en-VI" smtClean="0"/>
              <a:t>‹#›</a:t>
            </a:fld>
            <a:endParaRPr lang="en-VI"/>
          </a:p>
        </p:txBody>
      </p:sp>
    </p:spTree>
    <p:extLst>
      <p:ext uri="{BB962C8B-B14F-4D97-AF65-F5344CB8AC3E}">
        <p14:creationId xmlns:p14="http://schemas.microsoft.com/office/powerpoint/2010/main" val="1816618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“Work environment” is underlined – because (believe it or not) some employers actually instruct their employees to “leave whatever drama you have, leave it outside these doors (absolutely not helpful).</a:t>
            </a:r>
          </a:p>
          <a:p>
            <a:r>
              <a:rPr lang="en-US" dirty="0"/>
              <a:t>2. Not only should work environments ADDRESS the need they should PROVIDE resources – it is cribbling for the work environment to ignore mental health needs. </a:t>
            </a:r>
          </a:p>
          <a:p>
            <a:r>
              <a:rPr lang="en-US" dirty="0"/>
              <a:t>3. </a:t>
            </a:r>
          </a:p>
          <a:p>
            <a:endParaRPr lang="en-VI" dirty="0"/>
          </a:p>
        </p:txBody>
      </p:sp>
      <p:sp>
        <p:nvSpPr>
          <p:cNvPr id="4" name="Slide Number Placeholder 3"/>
          <p:cNvSpPr>
            <a:spLocks noGrp="1"/>
          </p:cNvSpPr>
          <p:nvPr>
            <p:ph type="sldNum" sz="quarter" idx="5"/>
          </p:nvPr>
        </p:nvSpPr>
        <p:spPr/>
        <p:txBody>
          <a:bodyPr/>
          <a:lstStyle/>
          <a:p>
            <a:fld id="{AC251468-D14F-494F-AC0B-F64178F89AF1}" type="slidenum">
              <a:rPr lang="en-VI" smtClean="0"/>
              <a:t>3</a:t>
            </a:fld>
            <a:endParaRPr lang="en-VI"/>
          </a:p>
        </p:txBody>
      </p:sp>
    </p:spTree>
    <p:extLst>
      <p:ext uri="{BB962C8B-B14F-4D97-AF65-F5344CB8AC3E}">
        <p14:creationId xmlns:p14="http://schemas.microsoft.com/office/powerpoint/2010/main" val="1556853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“benefit leaders” are individuals or organizations that play a prominent role in advocating for mental health benefits and services (e.g., psychiatrists, psychologists, therapists, researchers, public figures, etc. </a:t>
            </a:r>
            <a:endParaRPr lang="en-VI" dirty="0"/>
          </a:p>
        </p:txBody>
      </p:sp>
      <p:sp>
        <p:nvSpPr>
          <p:cNvPr id="4" name="Slide Number Placeholder 3"/>
          <p:cNvSpPr>
            <a:spLocks noGrp="1"/>
          </p:cNvSpPr>
          <p:nvPr>
            <p:ph type="sldNum" sz="quarter" idx="5"/>
          </p:nvPr>
        </p:nvSpPr>
        <p:spPr/>
        <p:txBody>
          <a:bodyPr/>
          <a:lstStyle/>
          <a:p>
            <a:fld id="{AC251468-D14F-494F-AC0B-F64178F89AF1}" type="slidenum">
              <a:rPr lang="en-VI" smtClean="0"/>
              <a:t>7</a:t>
            </a:fld>
            <a:endParaRPr lang="en-VI"/>
          </a:p>
        </p:txBody>
      </p:sp>
    </p:spTree>
    <p:extLst>
      <p:ext uri="{BB962C8B-B14F-4D97-AF65-F5344CB8AC3E}">
        <p14:creationId xmlns:p14="http://schemas.microsoft.com/office/powerpoint/2010/main" val="2275004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dynamic of managers can be (appear) very different to that of </a:t>
            </a:r>
            <a:endParaRPr lang="en-VI" dirty="0"/>
          </a:p>
        </p:txBody>
      </p:sp>
      <p:sp>
        <p:nvSpPr>
          <p:cNvPr id="4" name="Slide Number Placeholder 3"/>
          <p:cNvSpPr>
            <a:spLocks noGrp="1"/>
          </p:cNvSpPr>
          <p:nvPr>
            <p:ph type="sldNum" sz="quarter" idx="5"/>
          </p:nvPr>
        </p:nvSpPr>
        <p:spPr/>
        <p:txBody>
          <a:bodyPr/>
          <a:lstStyle/>
          <a:p>
            <a:fld id="{AC251468-D14F-494F-AC0B-F64178F89AF1}" type="slidenum">
              <a:rPr lang="en-VI" smtClean="0"/>
              <a:t>10</a:t>
            </a:fld>
            <a:endParaRPr lang="en-VI"/>
          </a:p>
        </p:txBody>
      </p:sp>
    </p:spTree>
    <p:extLst>
      <p:ext uri="{BB962C8B-B14F-4D97-AF65-F5344CB8AC3E}">
        <p14:creationId xmlns:p14="http://schemas.microsoft.com/office/powerpoint/2010/main" val="2431855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NOT try to be cookie cuter – feel out YOUR OWN employees and make sure it works for them</a:t>
            </a:r>
          </a:p>
          <a:p>
            <a:endParaRPr lang="en-VI" dirty="0"/>
          </a:p>
        </p:txBody>
      </p:sp>
      <p:sp>
        <p:nvSpPr>
          <p:cNvPr id="4" name="Slide Number Placeholder 3"/>
          <p:cNvSpPr>
            <a:spLocks noGrp="1"/>
          </p:cNvSpPr>
          <p:nvPr>
            <p:ph type="sldNum" sz="quarter" idx="5"/>
          </p:nvPr>
        </p:nvSpPr>
        <p:spPr/>
        <p:txBody>
          <a:bodyPr/>
          <a:lstStyle/>
          <a:p>
            <a:fld id="{AC251468-D14F-494F-AC0B-F64178F89AF1}" type="slidenum">
              <a:rPr lang="en-VI" smtClean="0"/>
              <a:t>11</a:t>
            </a:fld>
            <a:endParaRPr lang="en-VI"/>
          </a:p>
        </p:txBody>
      </p:sp>
    </p:spTree>
    <p:extLst>
      <p:ext uri="{BB962C8B-B14F-4D97-AF65-F5344CB8AC3E}">
        <p14:creationId xmlns:p14="http://schemas.microsoft.com/office/powerpoint/2010/main" val="1562706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steps are for ANYONE does not have to be the leader/manager.</a:t>
            </a:r>
            <a:endParaRPr lang="en-VI" dirty="0"/>
          </a:p>
        </p:txBody>
      </p:sp>
      <p:sp>
        <p:nvSpPr>
          <p:cNvPr id="4" name="Slide Number Placeholder 3"/>
          <p:cNvSpPr>
            <a:spLocks noGrp="1"/>
          </p:cNvSpPr>
          <p:nvPr>
            <p:ph type="sldNum" sz="quarter" idx="5"/>
          </p:nvPr>
        </p:nvSpPr>
        <p:spPr/>
        <p:txBody>
          <a:bodyPr/>
          <a:lstStyle/>
          <a:p>
            <a:fld id="{AC251468-D14F-494F-AC0B-F64178F89AF1}" type="slidenum">
              <a:rPr lang="en-VI" smtClean="0"/>
              <a:t>12</a:t>
            </a:fld>
            <a:endParaRPr lang="en-VI"/>
          </a:p>
        </p:txBody>
      </p:sp>
    </p:spTree>
    <p:extLst>
      <p:ext uri="{BB962C8B-B14F-4D97-AF65-F5344CB8AC3E}">
        <p14:creationId xmlns:p14="http://schemas.microsoft.com/office/powerpoint/2010/main" val="4164081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 </a:t>
            </a:r>
            <a:r>
              <a:rPr lang="en-US" sz="1200" b="1" dirty="0">
                <a:latin typeface="Times New Roman" panose="02020603050405020304" pitchFamily="18" charset="0"/>
                <a:cs typeface="Times New Roman" panose="02020603050405020304" pitchFamily="18" charset="0"/>
              </a:rPr>
              <a:t>Employee Well-being: </a:t>
            </a:r>
            <a:r>
              <a:rPr lang="en-US" sz="1200" dirty="0">
                <a:latin typeface="Times New Roman" panose="02020603050405020304" pitchFamily="18" charset="0"/>
                <a:cs typeface="Times New Roman" panose="02020603050405020304" pitchFamily="18" charset="0"/>
              </a:rPr>
              <a:t>good/safe structures for supported mental health leads to happiness, motivation, and engagement in the workplace – </a:t>
            </a:r>
            <a:r>
              <a:rPr lang="en-US" sz="1200" b="1" i="1" dirty="0">
                <a:solidFill>
                  <a:srgbClr val="C00000"/>
                </a:solidFill>
                <a:latin typeface="Times New Roman" panose="02020603050405020304" pitchFamily="18" charset="0"/>
                <a:cs typeface="Times New Roman" panose="02020603050405020304" pitchFamily="18" charset="0"/>
              </a:rPr>
              <a:t>leads to high productivity, creativity and job satisfaction.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 </a:t>
            </a:r>
            <a:r>
              <a:rPr lang="en-US" sz="1200" b="1" dirty="0">
                <a:latin typeface="Times New Roman" panose="02020603050405020304" pitchFamily="18" charset="0"/>
                <a:cs typeface="Times New Roman" panose="02020603050405020304" pitchFamily="18" charset="0"/>
              </a:rPr>
              <a:t>Reduce absenteeism and presenteeism: </a:t>
            </a:r>
            <a:r>
              <a:rPr lang="en-US" sz="1200" dirty="0">
                <a:latin typeface="Times New Roman" panose="02020603050405020304" pitchFamily="18" charset="0"/>
                <a:cs typeface="Times New Roman" panose="02020603050405020304" pitchFamily="18" charset="0"/>
              </a:rPr>
              <a:t>Prioritizing mental health – employees reduce absenteeism thus improving overall work performance and efficiency. </a:t>
            </a:r>
            <a:r>
              <a:rPr lang="en-US" dirty="0"/>
              <a:t>“presenteeism” refers to employees who come to work but are not fully productive due to physical or mental health issues.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 </a:t>
            </a:r>
            <a:r>
              <a:rPr lang="en-US" sz="1200" b="1" dirty="0">
                <a:latin typeface="Times New Roman" panose="02020603050405020304" pitchFamily="18" charset="0"/>
                <a:cs typeface="Times New Roman" panose="02020603050405020304" pitchFamily="18" charset="0"/>
              </a:rPr>
              <a:t>Positive Work Culture: </a:t>
            </a:r>
            <a:r>
              <a:rPr lang="en-US" sz="1200" b="0" dirty="0">
                <a:latin typeface="Times New Roman" panose="02020603050405020304" pitchFamily="18" charset="0"/>
                <a:cs typeface="Times New Roman" panose="02020603050405020304" pitchFamily="18" charset="0"/>
              </a:rPr>
              <a:t>Prioritizing mental health creates </a:t>
            </a:r>
            <a:r>
              <a:rPr lang="en-US" sz="1200" dirty="0">
                <a:latin typeface="Times New Roman" panose="02020603050405020304" pitchFamily="18" charset="0"/>
                <a:cs typeface="Times New Roman" panose="02020603050405020304" pitchFamily="18" charset="0"/>
              </a:rPr>
              <a:t>a supportive and inclusive work environment.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4. </a:t>
            </a:r>
            <a:r>
              <a:rPr lang="en-US" b="1" dirty="0">
                <a:solidFill>
                  <a:srgbClr val="FF0000"/>
                </a:solidFill>
              </a:rPr>
              <a:t>Decreased Stigma: </a:t>
            </a:r>
            <a:r>
              <a:rPr lang="en-US" dirty="0"/>
              <a:t>By openly addressing mental health in the workplace, organizations can help reduce the stigma often associated with mental health challenges.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5. </a:t>
            </a:r>
            <a:r>
              <a:rPr lang="en-US" sz="1200" b="1" dirty="0">
                <a:latin typeface="Times New Roman" panose="02020603050405020304" pitchFamily="18" charset="0"/>
                <a:cs typeface="Times New Roman" panose="02020603050405020304" pitchFamily="18" charset="0"/>
              </a:rPr>
              <a:t>Legal and Ethical Obligations: </a:t>
            </a:r>
            <a:r>
              <a:rPr lang="en-US" sz="1200" b="0" dirty="0">
                <a:latin typeface="Times New Roman" panose="02020603050405020304" pitchFamily="18" charset="0"/>
                <a:cs typeface="Times New Roman" panose="02020603050405020304" pitchFamily="18" charset="0"/>
              </a:rPr>
              <a:t>M</a:t>
            </a:r>
            <a:r>
              <a:rPr lang="en-US" sz="1200" dirty="0">
                <a:latin typeface="Times New Roman" panose="02020603050405020304" pitchFamily="18" charset="0"/>
                <a:cs typeface="Times New Roman" panose="02020603050405020304" pitchFamily="18" charset="0"/>
              </a:rPr>
              <a:t>any countries have laws in place that require employers to have a safe and healthy workplace to include addressing (head on) mental health and methods to support it.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6. </a:t>
            </a:r>
            <a:r>
              <a:rPr lang="en-US" sz="1200" b="1" dirty="0">
                <a:latin typeface="Times New Roman" panose="02020603050405020304" pitchFamily="18" charset="0"/>
                <a:cs typeface="Times New Roman" panose="02020603050405020304" pitchFamily="18" charset="0"/>
              </a:rPr>
              <a:t>Cost Savings: </a:t>
            </a:r>
            <a:r>
              <a:rPr lang="en-US" sz="1200" b="0" dirty="0">
                <a:latin typeface="Times New Roman" panose="02020603050405020304" pitchFamily="18" charset="0"/>
                <a:cs typeface="Times New Roman" panose="02020603050405020304" pitchFamily="18" charset="0"/>
              </a:rPr>
              <a:t>Investing in mental health initiatives can lead to cost savings for employers – For every dollar spent on mental health services, organizations see a return of up to 4 dollars through increased productivity and reduced healthcare costs.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VI" dirty="0"/>
          </a:p>
        </p:txBody>
      </p:sp>
      <p:sp>
        <p:nvSpPr>
          <p:cNvPr id="4" name="Slide Number Placeholder 3"/>
          <p:cNvSpPr>
            <a:spLocks noGrp="1"/>
          </p:cNvSpPr>
          <p:nvPr>
            <p:ph type="sldNum" sz="quarter" idx="5"/>
          </p:nvPr>
        </p:nvSpPr>
        <p:spPr/>
        <p:txBody>
          <a:bodyPr/>
          <a:lstStyle/>
          <a:p>
            <a:fld id="{AC251468-D14F-494F-AC0B-F64178F89AF1}" type="slidenum">
              <a:rPr lang="en-VI" smtClean="0"/>
              <a:t>13</a:t>
            </a:fld>
            <a:endParaRPr lang="en-VI"/>
          </a:p>
        </p:txBody>
      </p:sp>
    </p:spTree>
    <p:extLst>
      <p:ext uri="{BB962C8B-B14F-4D97-AF65-F5344CB8AC3E}">
        <p14:creationId xmlns:p14="http://schemas.microsoft.com/office/powerpoint/2010/main" val="422467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28808-26D1-4F4B-96F4-F3082078DD61}"/>
              </a:ext>
            </a:extLst>
          </p:cNvPr>
          <p:cNvSpPr>
            <a:spLocks noGrp="1"/>
          </p:cNvSpPr>
          <p:nvPr>
            <p:ph type="ctrTitle"/>
          </p:nvPr>
        </p:nvSpPr>
        <p:spPr>
          <a:xfrm>
            <a:off x="1257008" y="1122362"/>
            <a:ext cx="8816632" cy="3571557"/>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2E0C639-B0CD-4365-98A9-C1E5FF6CF450}"/>
              </a:ext>
            </a:extLst>
          </p:cNvPr>
          <p:cNvSpPr>
            <a:spLocks noGrp="1"/>
          </p:cNvSpPr>
          <p:nvPr>
            <p:ph type="subTitle" idx="1"/>
          </p:nvPr>
        </p:nvSpPr>
        <p:spPr>
          <a:xfrm>
            <a:off x="1257008" y="5521960"/>
            <a:ext cx="8816632" cy="944879"/>
          </a:xfrm>
        </p:spPr>
        <p:txBody>
          <a:bodyPr anchor="ct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C6780C52-E6BB-4B27-B5D8-2D33B2497C56}"/>
              </a:ext>
            </a:extLst>
          </p:cNvPr>
          <p:cNvSpPr>
            <a:spLocks noGrp="1"/>
          </p:cNvSpPr>
          <p:nvPr>
            <p:ph type="dt" sz="half" idx="10"/>
          </p:nvPr>
        </p:nvSpPr>
        <p:spPr/>
        <p:txBody>
          <a:bodyPr/>
          <a:lstStyle/>
          <a:p>
            <a:fld id="{F6CCBF3A-D7FB-4B97-8FD5-6FFB20CB1E84}" type="datetimeFigureOut">
              <a:rPr lang="en-US" smtClean="0"/>
              <a:t>7/12/2023</a:t>
            </a:fld>
            <a:endParaRPr lang="en-US"/>
          </a:p>
        </p:txBody>
      </p:sp>
      <p:sp>
        <p:nvSpPr>
          <p:cNvPr id="5" name="Footer Placeholder 4">
            <a:extLst>
              <a:ext uri="{FF2B5EF4-FFF2-40B4-BE49-F238E27FC236}">
                <a16:creationId xmlns:a16="http://schemas.microsoft.com/office/drawing/2014/main" id="{AF77C649-4A0C-4EF2-8FC1-2BCF0BF95D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0E03F2-D0FE-49BB-8AEC-E99C4DB2D67D}"/>
              </a:ext>
            </a:extLst>
          </p:cNvPr>
          <p:cNvSpPr>
            <a:spLocks noGrp="1"/>
          </p:cNvSpPr>
          <p:nvPr>
            <p:ph type="sldNum" sz="quarter" idx="12"/>
          </p:nvPr>
        </p:nvSpPr>
        <p:spPr/>
        <p:txBody>
          <a:bodyPr/>
          <a:lstStyle/>
          <a:p>
            <a:fld id="{3109D357-8067-4A1F-97B2-93C5160B78D9}" type="slidenum">
              <a:rPr lang="en-US" smtClean="0"/>
              <a:t>‹#›</a:t>
            </a:fld>
            <a:endParaRPr lang="en-US"/>
          </a:p>
        </p:txBody>
      </p:sp>
      <p:cxnSp>
        <p:nvCxnSpPr>
          <p:cNvPr id="16" name="Straight Connector 15">
            <a:extLst>
              <a:ext uri="{FF2B5EF4-FFF2-40B4-BE49-F238E27FC236}">
                <a16:creationId xmlns:a16="http://schemas.microsoft.com/office/drawing/2014/main" id="{24A7CC8F-56A6-423D-B67A-8BA89D3EC911}"/>
              </a:ext>
            </a:extLst>
          </p:cNvPr>
          <p:cNvCxnSpPr>
            <a:cxnSpLocks/>
          </p:cNvCxnSpPr>
          <p:nvPr/>
        </p:nvCxnSpPr>
        <p:spPr>
          <a:xfrm flipH="1">
            <a:off x="4" y="5143500"/>
            <a:ext cx="1219199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6612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56D52-667C-4E67-9038-A0BDFD8CCD0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A3E72AC-0272-475A-BD25-2AB7AC1DEFA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CFBFF2-9ECB-4CDD-87FA-9DD1F87BFDE9}"/>
              </a:ext>
            </a:extLst>
          </p:cNvPr>
          <p:cNvSpPr>
            <a:spLocks noGrp="1"/>
          </p:cNvSpPr>
          <p:nvPr>
            <p:ph type="dt" sz="half" idx="10"/>
          </p:nvPr>
        </p:nvSpPr>
        <p:spPr/>
        <p:txBody>
          <a:bodyPr/>
          <a:lstStyle/>
          <a:p>
            <a:fld id="{F6CCBF3A-D7FB-4B97-8FD5-6FFB20CB1E84}" type="datetimeFigureOut">
              <a:rPr lang="en-US" smtClean="0"/>
              <a:t>7/12/2023</a:t>
            </a:fld>
            <a:endParaRPr lang="en-US"/>
          </a:p>
        </p:txBody>
      </p:sp>
      <p:sp>
        <p:nvSpPr>
          <p:cNvPr id="5" name="Footer Placeholder 4">
            <a:extLst>
              <a:ext uri="{FF2B5EF4-FFF2-40B4-BE49-F238E27FC236}">
                <a16:creationId xmlns:a16="http://schemas.microsoft.com/office/drawing/2014/main" id="{40AC12B3-DAF5-4BA7-A3A6-D0284716DB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F171AE-4A11-4035-A072-9AC4053FFA85}"/>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2021632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A52E95-2F50-48D3-B00E-4C259644E72E}"/>
              </a:ext>
            </a:extLst>
          </p:cNvPr>
          <p:cNvSpPr>
            <a:spLocks noGrp="1"/>
          </p:cNvSpPr>
          <p:nvPr>
            <p:ph type="title" orient="vert"/>
          </p:nvPr>
        </p:nvSpPr>
        <p:spPr>
          <a:xfrm>
            <a:off x="9050174" y="838199"/>
            <a:ext cx="2303626" cy="533876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32617C9B-4E02-49C8-B6DF-65ED3C990343}"/>
              </a:ext>
            </a:extLst>
          </p:cNvPr>
          <p:cNvSpPr>
            <a:spLocks noGrp="1"/>
          </p:cNvSpPr>
          <p:nvPr>
            <p:ph type="body" orient="vert" idx="1"/>
          </p:nvPr>
        </p:nvSpPr>
        <p:spPr>
          <a:xfrm>
            <a:off x="838200" y="838199"/>
            <a:ext cx="7734300" cy="5338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ECA10C-AC31-4D80-B78F-08E48CDCB7F2}"/>
              </a:ext>
            </a:extLst>
          </p:cNvPr>
          <p:cNvSpPr>
            <a:spLocks noGrp="1"/>
          </p:cNvSpPr>
          <p:nvPr>
            <p:ph type="dt" sz="half" idx="10"/>
          </p:nvPr>
        </p:nvSpPr>
        <p:spPr/>
        <p:txBody>
          <a:bodyPr/>
          <a:lstStyle/>
          <a:p>
            <a:fld id="{F6CCBF3A-D7FB-4B97-8FD5-6FFB20CB1E84}" type="datetimeFigureOut">
              <a:rPr lang="en-US" smtClean="0"/>
              <a:t>7/12/2023</a:t>
            </a:fld>
            <a:endParaRPr lang="en-US"/>
          </a:p>
        </p:txBody>
      </p:sp>
      <p:sp>
        <p:nvSpPr>
          <p:cNvPr id="5" name="Footer Placeholder 4">
            <a:extLst>
              <a:ext uri="{FF2B5EF4-FFF2-40B4-BE49-F238E27FC236}">
                <a16:creationId xmlns:a16="http://schemas.microsoft.com/office/drawing/2014/main" id="{19AAB5B7-F312-4BC9-A5D3-72E065D1B9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C2E489-5442-4698-B6E3-3421A97C2834}"/>
              </a:ext>
            </a:extLst>
          </p:cNvPr>
          <p:cNvSpPr>
            <a:spLocks noGrp="1"/>
          </p:cNvSpPr>
          <p:nvPr>
            <p:ph type="sldNum" sz="quarter" idx="12"/>
          </p:nvPr>
        </p:nvSpPr>
        <p:spPr/>
        <p:txBody>
          <a:bodyPr/>
          <a:lstStyle/>
          <a:p>
            <a:fld id="{3109D357-8067-4A1F-97B2-93C5160B78D9}" type="slidenum">
              <a:rPr lang="en-US" smtClean="0"/>
              <a:t>‹#›</a:t>
            </a:fld>
            <a:endParaRPr lang="en-US"/>
          </a:p>
        </p:txBody>
      </p:sp>
      <p:cxnSp>
        <p:nvCxnSpPr>
          <p:cNvPr id="7" name="Straight Connector 6">
            <a:extLst>
              <a:ext uri="{FF2B5EF4-FFF2-40B4-BE49-F238E27FC236}">
                <a16:creationId xmlns:a16="http://schemas.microsoft.com/office/drawing/2014/main" id="{41F3A7E1-F157-4338-B7F7-9C0A2D60B7FF}"/>
              </a:ext>
            </a:extLst>
          </p:cNvPr>
          <p:cNvCxnSpPr>
            <a:cxnSpLocks/>
          </p:cNvCxnSpPr>
          <p:nvPr/>
        </p:nvCxnSpPr>
        <p:spPr>
          <a:xfrm>
            <a:off x="8811337"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0514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05B5E-C545-4763-BA47-4C2C0FCA514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FA263F8-8E34-4910-BF7A-F1C5A99689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6E74E5-D20D-4AB7-8D98-F336CE0ECCBE}"/>
              </a:ext>
            </a:extLst>
          </p:cNvPr>
          <p:cNvSpPr>
            <a:spLocks noGrp="1"/>
          </p:cNvSpPr>
          <p:nvPr>
            <p:ph type="dt" sz="half" idx="10"/>
          </p:nvPr>
        </p:nvSpPr>
        <p:spPr/>
        <p:txBody>
          <a:bodyPr/>
          <a:lstStyle/>
          <a:p>
            <a:fld id="{F6CCBF3A-D7FB-4B97-8FD5-6FFB20CB1E84}" type="datetimeFigureOut">
              <a:rPr lang="en-US" smtClean="0"/>
              <a:t>7/12/2023</a:t>
            </a:fld>
            <a:endParaRPr lang="en-US"/>
          </a:p>
        </p:txBody>
      </p:sp>
      <p:sp>
        <p:nvSpPr>
          <p:cNvPr id="5" name="Footer Placeholder 4">
            <a:extLst>
              <a:ext uri="{FF2B5EF4-FFF2-40B4-BE49-F238E27FC236}">
                <a16:creationId xmlns:a16="http://schemas.microsoft.com/office/drawing/2014/main" id="{C79D23AA-8F22-4B09-8FAA-CD16E5D66C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E8A028-A0C8-45E7-915E-B83FF59C9F18}"/>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2069926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9F01F-198D-4AAD-B4FB-AD3B44981ADD}"/>
              </a:ext>
            </a:extLst>
          </p:cNvPr>
          <p:cNvSpPr>
            <a:spLocks noGrp="1"/>
          </p:cNvSpPr>
          <p:nvPr>
            <p:ph type="title"/>
          </p:nvPr>
        </p:nvSpPr>
        <p:spPr>
          <a:xfrm>
            <a:off x="838200" y="838200"/>
            <a:ext cx="9438640" cy="4114800"/>
          </a:xfrm>
        </p:spPr>
        <p:txBody>
          <a:bodyPr anchor="t">
            <a:normAutofit/>
          </a:bodyPr>
          <a:lstStyle>
            <a:lvl1pPr>
              <a:defRPr sz="66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20BCC2B-311B-4FB6-B3A5-26F68055AE38}"/>
              </a:ext>
            </a:extLst>
          </p:cNvPr>
          <p:cNvSpPr>
            <a:spLocks noGrp="1"/>
          </p:cNvSpPr>
          <p:nvPr>
            <p:ph type="body" idx="1"/>
          </p:nvPr>
        </p:nvSpPr>
        <p:spPr>
          <a:xfrm>
            <a:off x="838200" y="5217160"/>
            <a:ext cx="9438640" cy="802640"/>
          </a:xfrm>
        </p:spPr>
        <p:txBody>
          <a:bodyPr anchor="b">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9CB73D-2D6B-4FA6-89A4-DCC89F80E0F1}"/>
              </a:ext>
            </a:extLst>
          </p:cNvPr>
          <p:cNvSpPr>
            <a:spLocks noGrp="1"/>
          </p:cNvSpPr>
          <p:nvPr>
            <p:ph type="dt" sz="half" idx="10"/>
          </p:nvPr>
        </p:nvSpPr>
        <p:spPr/>
        <p:txBody>
          <a:bodyPr/>
          <a:lstStyle/>
          <a:p>
            <a:fld id="{F6CCBF3A-D7FB-4B97-8FD5-6FFB20CB1E84}" type="datetimeFigureOut">
              <a:rPr lang="en-US" smtClean="0"/>
              <a:t>7/12/2023</a:t>
            </a:fld>
            <a:endParaRPr lang="en-US"/>
          </a:p>
        </p:txBody>
      </p:sp>
      <p:sp>
        <p:nvSpPr>
          <p:cNvPr id="5" name="Footer Placeholder 4">
            <a:extLst>
              <a:ext uri="{FF2B5EF4-FFF2-40B4-BE49-F238E27FC236}">
                <a16:creationId xmlns:a16="http://schemas.microsoft.com/office/drawing/2014/main" id="{B6A0C188-FF43-44C1-A005-679168D5F0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CD1188-DA27-47B2-8176-31193EEC4C28}"/>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441030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B5A25-7E99-42A8-8D6D-648EFE2038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0501DC-62B7-42BD-A941-D34E92719C32}"/>
              </a:ext>
            </a:extLst>
          </p:cNvPr>
          <p:cNvSpPr>
            <a:spLocks noGrp="1"/>
          </p:cNvSpPr>
          <p:nvPr>
            <p:ph sz="half" idx="1"/>
          </p:nvPr>
        </p:nvSpPr>
        <p:spPr>
          <a:xfrm>
            <a:off x="838200" y="2011679"/>
            <a:ext cx="5181600" cy="41652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3765C5C1-4FD4-4958-99A0-BDADECA336BD}"/>
              </a:ext>
            </a:extLst>
          </p:cNvPr>
          <p:cNvSpPr>
            <a:spLocks noGrp="1"/>
          </p:cNvSpPr>
          <p:nvPr>
            <p:ph sz="half" idx="2"/>
          </p:nvPr>
        </p:nvSpPr>
        <p:spPr>
          <a:xfrm>
            <a:off x="6172200" y="2011679"/>
            <a:ext cx="5181600" cy="41652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BD1B234-5D54-44E5-B41D-B205AAF50305}"/>
              </a:ext>
            </a:extLst>
          </p:cNvPr>
          <p:cNvSpPr>
            <a:spLocks noGrp="1"/>
          </p:cNvSpPr>
          <p:nvPr>
            <p:ph type="dt" sz="half" idx="10"/>
          </p:nvPr>
        </p:nvSpPr>
        <p:spPr/>
        <p:txBody>
          <a:bodyPr/>
          <a:lstStyle/>
          <a:p>
            <a:fld id="{F6CCBF3A-D7FB-4B97-8FD5-6FFB20CB1E84}" type="datetimeFigureOut">
              <a:rPr lang="en-US" smtClean="0"/>
              <a:t>7/12/2023</a:t>
            </a:fld>
            <a:endParaRPr lang="en-US"/>
          </a:p>
        </p:txBody>
      </p:sp>
      <p:sp>
        <p:nvSpPr>
          <p:cNvPr id="6" name="Footer Placeholder 5">
            <a:extLst>
              <a:ext uri="{FF2B5EF4-FFF2-40B4-BE49-F238E27FC236}">
                <a16:creationId xmlns:a16="http://schemas.microsoft.com/office/drawing/2014/main" id="{0E67BCDB-6B96-45D6-B5E9-823A96EBD9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239C5F-F16F-4AFD-98D1-FA3BB96AF2CD}"/>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2911698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44C1F-0040-4BBF-81A6-FD2E30637B0C}"/>
              </a:ext>
            </a:extLst>
          </p:cNvPr>
          <p:cNvSpPr>
            <a:spLocks noGrp="1"/>
          </p:cNvSpPr>
          <p:nvPr>
            <p:ph type="title"/>
          </p:nvPr>
        </p:nvSpPr>
        <p:spPr>
          <a:xfrm>
            <a:off x="839788" y="379780"/>
            <a:ext cx="105156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E2894A7-1DA1-44C1-8ED0-716279430690}"/>
              </a:ext>
            </a:extLst>
          </p:cNvPr>
          <p:cNvSpPr>
            <a:spLocks noGrp="1"/>
          </p:cNvSpPr>
          <p:nvPr>
            <p:ph type="body" idx="1"/>
          </p:nvPr>
        </p:nvSpPr>
        <p:spPr>
          <a:xfrm>
            <a:off x="839789" y="1824035"/>
            <a:ext cx="4997132" cy="681040"/>
          </a:xfrm>
        </p:spPr>
        <p:txBody>
          <a:bodyPr anchor="b"/>
          <a:lstStyle>
            <a:lvl1pPr marL="0" indent="0">
              <a:buNone/>
              <a:defRPr sz="2400" b="1" i="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09AB945-31E2-4B60-9076-CBB8F8594949}"/>
              </a:ext>
            </a:extLst>
          </p:cNvPr>
          <p:cNvSpPr>
            <a:spLocks noGrp="1"/>
          </p:cNvSpPr>
          <p:nvPr>
            <p:ph sz="half" idx="2"/>
          </p:nvPr>
        </p:nvSpPr>
        <p:spPr>
          <a:xfrm>
            <a:off x="839789" y="2505075"/>
            <a:ext cx="499713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771B3EA-2E84-4B8B-A104-81BD577424AD}"/>
              </a:ext>
            </a:extLst>
          </p:cNvPr>
          <p:cNvSpPr>
            <a:spLocks noGrp="1"/>
          </p:cNvSpPr>
          <p:nvPr>
            <p:ph type="body" sz="quarter" idx="3"/>
          </p:nvPr>
        </p:nvSpPr>
        <p:spPr>
          <a:xfrm>
            <a:off x="6355080" y="1824035"/>
            <a:ext cx="5000308" cy="681040"/>
          </a:xfrm>
        </p:spPr>
        <p:txBody>
          <a:bodyPr anchor="b"/>
          <a:lstStyle>
            <a:lvl1pPr marL="0" indent="0">
              <a:buNone/>
              <a:defRPr sz="2400" b="1" i="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8511AB8-302C-476E-B80A-AA739911E304}"/>
              </a:ext>
            </a:extLst>
          </p:cNvPr>
          <p:cNvSpPr>
            <a:spLocks noGrp="1"/>
          </p:cNvSpPr>
          <p:nvPr>
            <p:ph sz="quarter" idx="4"/>
          </p:nvPr>
        </p:nvSpPr>
        <p:spPr>
          <a:xfrm>
            <a:off x="6355080" y="2505075"/>
            <a:ext cx="500030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8B47C29-FE34-4E6E-9921-78C54673AAD9}"/>
              </a:ext>
            </a:extLst>
          </p:cNvPr>
          <p:cNvSpPr>
            <a:spLocks noGrp="1"/>
          </p:cNvSpPr>
          <p:nvPr>
            <p:ph type="dt" sz="half" idx="10"/>
          </p:nvPr>
        </p:nvSpPr>
        <p:spPr/>
        <p:txBody>
          <a:bodyPr/>
          <a:lstStyle/>
          <a:p>
            <a:fld id="{F6CCBF3A-D7FB-4B97-8FD5-6FFB20CB1E84}" type="datetimeFigureOut">
              <a:rPr lang="en-US" smtClean="0"/>
              <a:t>7/12/2023</a:t>
            </a:fld>
            <a:endParaRPr lang="en-US"/>
          </a:p>
        </p:txBody>
      </p:sp>
      <p:sp>
        <p:nvSpPr>
          <p:cNvPr id="8" name="Footer Placeholder 7">
            <a:extLst>
              <a:ext uri="{FF2B5EF4-FFF2-40B4-BE49-F238E27FC236}">
                <a16:creationId xmlns:a16="http://schemas.microsoft.com/office/drawing/2014/main" id="{3CF6B420-A9CE-4BB6-A653-5C3ABC7D677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21DF8FE-1179-4798-B16D-AF1DFA266D4D}"/>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1938153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66F1A-0A68-4048-808F-CD7A9F3B0846}"/>
              </a:ext>
            </a:extLst>
          </p:cNvPr>
          <p:cNvSpPr>
            <a:spLocks noGrp="1"/>
          </p:cNvSpPr>
          <p:nvPr>
            <p:ph type="title"/>
          </p:nvPr>
        </p:nvSpPr>
        <p:spPr>
          <a:xfrm>
            <a:off x="838200" y="999592"/>
            <a:ext cx="10515600" cy="1573223"/>
          </a:xfrm>
        </p:spPr>
        <p:txBody>
          <a:bodyPr anchor="t"/>
          <a:lstStyle/>
          <a:p>
            <a:r>
              <a:rPr lang="en-US"/>
              <a:t>Click to edit Master title style</a:t>
            </a:r>
            <a:endParaRPr lang="en-US" dirty="0"/>
          </a:p>
        </p:txBody>
      </p:sp>
      <p:sp>
        <p:nvSpPr>
          <p:cNvPr id="3" name="Date Placeholder 2">
            <a:extLst>
              <a:ext uri="{FF2B5EF4-FFF2-40B4-BE49-F238E27FC236}">
                <a16:creationId xmlns:a16="http://schemas.microsoft.com/office/drawing/2014/main" id="{28ACB3E6-5365-48F5-8D2A-0B002BA357E3}"/>
              </a:ext>
            </a:extLst>
          </p:cNvPr>
          <p:cNvSpPr>
            <a:spLocks noGrp="1"/>
          </p:cNvSpPr>
          <p:nvPr>
            <p:ph type="dt" sz="half" idx="10"/>
          </p:nvPr>
        </p:nvSpPr>
        <p:spPr/>
        <p:txBody>
          <a:bodyPr/>
          <a:lstStyle/>
          <a:p>
            <a:fld id="{F6CCBF3A-D7FB-4B97-8FD5-6FFB20CB1E84}" type="datetimeFigureOut">
              <a:rPr lang="en-US" smtClean="0"/>
              <a:t>7/12/2023</a:t>
            </a:fld>
            <a:endParaRPr lang="en-US"/>
          </a:p>
        </p:txBody>
      </p:sp>
      <p:sp>
        <p:nvSpPr>
          <p:cNvPr id="4" name="Footer Placeholder 3">
            <a:extLst>
              <a:ext uri="{FF2B5EF4-FFF2-40B4-BE49-F238E27FC236}">
                <a16:creationId xmlns:a16="http://schemas.microsoft.com/office/drawing/2014/main" id="{FF7D8EE9-4D97-4B2F-8D38-41CB9EE7745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12C5952-0A27-4FAB-A3FD-12003787676B}"/>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1420304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D08427-909D-4679-9192-BC99557A7D06}"/>
              </a:ext>
            </a:extLst>
          </p:cNvPr>
          <p:cNvSpPr>
            <a:spLocks noGrp="1"/>
          </p:cNvSpPr>
          <p:nvPr>
            <p:ph type="dt" sz="half" idx="10"/>
          </p:nvPr>
        </p:nvSpPr>
        <p:spPr/>
        <p:txBody>
          <a:bodyPr/>
          <a:lstStyle/>
          <a:p>
            <a:fld id="{F6CCBF3A-D7FB-4B97-8FD5-6FFB20CB1E84}" type="datetimeFigureOut">
              <a:rPr lang="en-US" smtClean="0"/>
              <a:t>7/12/2023</a:t>
            </a:fld>
            <a:endParaRPr lang="en-US"/>
          </a:p>
        </p:txBody>
      </p:sp>
      <p:sp>
        <p:nvSpPr>
          <p:cNvPr id="3" name="Footer Placeholder 2">
            <a:extLst>
              <a:ext uri="{FF2B5EF4-FFF2-40B4-BE49-F238E27FC236}">
                <a16:creationId xmlns:a16="http://schemas.microsoft.com/office/drawing/2014/main" id="{508E39A6-1E09-42B5-85B4-7E8B5AB2AE7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938940-01DD-4C97-8649-E01C3B0EDF7C}"/>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174373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93B3D-D568-40B4-A73A-1C8EA9ABB098}"/>
              </a:ext>
            </a:extLst>
          </p:cNvPr>
          <p:cNvSpPr>
            <a:spLocks noGrp="1"/>
          </p:cNvSpPr>
          <p:nvPr>
            <p:ph type="title"/>
          </p:nvPr>
        </p:nvSpPr>
        <p:spPr>
          <a:xfrm>
            <a:off x="839789" y="457200"/>
            <a:ext cx="3691818" cy="1701800"/>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D586EB3-917A-43B7-85BB-D00B5D2F07E4}"/>
              </a:ext>
            </a:extLst>
          </p:cNvPr>
          <p:cNvSpPr>
            <a:spLocks noGrp="1"/>
          </p:cNvSpPr>
          <p:nvPr>
            <p:ph idx="1"/>
          </p:nvPr>
        </p:nvSpPr>
        <p:spPr>
          <a:xfrm>
            <a:off x="5514798" y="987425"/>
            <a:ext cx="5840589" cy="50323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87AC029-3BC1-4637-A7F9-BC786DC26A38}"/>
              </a:ext>
            </a:extLst>
          </p:cNvPr>
          <p:cNvSpPr>
            <a:spLocks noGrp="1"/>
          </p:cNvSpPr>
          <p:nvPr>
            <p:ph type="body" sz="half" idx="2"/>
          </p:nvPr>
        </p:nvSpPr>
        <p:spPr>
          <a:xfrm>
            <a:off x="839789" y="2372360"/>
            <a:ext cx="3691817" cy="349662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90B948-89C5-4AC5-B7A0-17136F5C5A6A}"/>
              </a:ext>
            </a:extLst>
          </p:cNvPr>
          <p:cNvSpPr>
            <a:spLocks noGrp="1"/>
          </p:cNvSpPr>
          <p:nvPr>
            <p:ph type="dt" sz="half" idx="10"/>
          </p:nvPr>
        </p:nvSpPr>
        <p:spPr/>
        <p:txBody>
          <a:bodyPr/>
          <a:lstStyle/>
          <a:p>
            <a:fld id="{F6CCBF3A-D7FB-4B97-8FD5-6FFB20CB1E84}" type="datetimeFigureOut">
              <a:rPr lang="en-US" smtClean="0"/>
              <a:t>7/12/2023</a:t>
            </a:fld>
            <a:endParaRPr lang="en-US"/>
          </a:p>
        </p:txBody>
      </p:sp>
      <p:sp>
        <p:nvSpPr>
          <p:cNvPr id="6" name="Footer Placeholder 5">
            <a:extLst>
              <a:ext uri="{FF2B5EF4-FFF2-40B4-BE49-F238E27FC236}">
                <a16:creationId xmlns:a16="http://schemas.microsoft.com/office/drawing/2014/main" id="{F3A6C8C5-652F-46CB-BD26-E262B057FA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FB50CB-E91F-4B71-81F0-800F2B51A344}"/>
              </a:ext>
            </a:extLst>
          </p:cNvPr>
          <p:cNvSpPr>
            <a:spLocks noGrp="1"/>
          </p:cNvSpPr>
          <p:nvPr>
            <p:ph type="sldNum" sz="quarter" idx="12"/>
          </p:nvPr>
        </p:nvSpPr>
        <p:spPr/>
        <p:txBody>
          <a:bodyPr/>
          <a:lstStyle/>
          <a:p>
            <a:fld id="{3109D357-8067-4A1F-97B2-93C5160B78D9}" type="slidenum">
              <a:rPr lang="en-US" smtClean="0"/>
              <a:t>‹#›</a:t>
            </a:fld>
            <a:endParaRPr lang="en-US"/>
          </a:p>
        </p:txBody>
      </p:sp>
      <p:cxnSp>
        <p:nvCxnSpPr>
          <p:cNvPr id="8" name="Straight Connector 7">
            <a:extLst>
              <a:ext uri="{FF2B5EF4-FFF2-40B4-BE49-F238E27FC236}">
                <a16:creationId xmlns:a16="http://schemas.microsoft.com/office/drawing/2014/main" id="{8B69B885-FDB8-4C62-A285-A0CDC49A6B0C}"/>
              </a:ext>
            </a:extLst>
          </p:cNvPr>
          <p:cNvCxnSpPr>
            <a:cxnSpLocks/>
          </p:cNvCxnSpPr>
          <p:nvPr/>
        </p:nvCxnSpPr>
        <p:spPr>
          <a:xfrm>
            <a:off x="5023202"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9057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F941E-6445-4840-81AE-104EF7A4F7E9}"/>
              </a:ext>
            </a:extLst>
          </p:cNvPr>
          <p:cNvSpPr>
            <a:spLocks noGrp="1"/>
          </p:cNvSpPr>
          <p:nvPr>
            <p:ph type="title"/>
          </p:nvPr>
        </p:nvSpPr>
        <p:spPr>
          <a:xfrm>
            <a:off x="839789" y="457200"/>
            <a:ext cx="3696652" cy="17018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B3F8B866-E32B-4AE7-AEF3-6974AE3288F3}"/>
              </a:ext>
            </a:extLst>
          </p:cNvPr>
          <p:cNvSpPr>
            <a:spLocks noGrp="1"/>
          </p:cNvSpPr>
          <p:nvPr>
            <p:ph type="pic" idx="1"/>
          </p:nvPr>
        </p:nvSpPr>
        <p:spPr>
          <a:xfrm>
            <a:off x="5786120" y="838200"/>
            <a:ext cx="5603238" cy="51815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E2ABB7A-E157-499A-B224-C2313181F569}"/>
              </a:ext>
            </a:extLst>
          </p:cNvPr>
          <p:cNvSpPr>
            <a:spLocks noGrp="1"/>
          </p:cNvSpPr>
          <p:nvPr>
            <p:ph type="body" sz="half" idx="2"/>
          </p:nvPr>
        </p:nvSpPr>
        <p:spPr>
          <a:xfrm>
            <a:off x="839789" y="2367280"/>
            <a:ext cx="3696652" cy="350170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C77283-E2B8-405E-BB6E-9F121140E506}"/>
              </a:ext>
            </a:extLst>
          </p:cNvPr>
          <p:cNvSpPr>
            <a:spLocks noGrp="1"/>
          </p:cNvSpPr>
          <p:nvPr>
            <p:ph type="dt" sz="half" idx="10"/>
          </p:nvPr>
        </p:nvSpPr>
        <p:spPr/>
        <p:txBody>
          <a:bodyPr/>
          <a:lstStyle/>
          <a:p>
            <a:fld id="{F6CCBF3A-D7FB-4B97-8FD5-6FFB20CB1E84}" type="datetimeFigureOut">
              <a:rPr lang="en-US" smtClean="0"/>
              <a:t>7/12/2023</a:t>
            </a:fld>
            <a:endParaRPr lang="en-US"/>
          </a:p>
        </p:txBody>
      </p:sp>
      <p:sp>
        <p:nvSpPr>
          <p:cNvPr id="6" name="Footer Placeholder 5">
            <a:extLst>
              <a:ext uri="{FF2B5EF4-FFF2-40B4-BE49-F238E27FC236}">
                <a16:creationId xmlns:a16="http://schemas.microsoft.com/office/drawing/2014/main" id="{F9F21F05-EB94-417F-B19B-96FF3D9ECA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B7C3C7-B6DB-4064-8E66-9FB770C888ED}"/>
              </a:ext>
            </a:extLst>
          </p:cNvPr>
          <p:cNvSpPr>
            <a:spLocks noGrp="1"/>
          </p:cNvSpPr>
          <p:nvPr>
            <p:ph type="sldNum" sz="quarter" idx="12"/>
          </p:nvPr>
        </p:nvSpPr>
        <p:spPr/>
        <p:txBody>
          <a:bodyPr/>
          <a:lstStyle/>
          <a:p>
            <a:fld id="{3109D357-8067-4A1F-97B2-93C5160B78D9}" type="slidenum">
              <a:rPr lang="en-US" smtClean="0"/>
              <a:t>‹#›</a:t>
            </a:fld>
            <a:endParaRPr lang="en-US"/>
          </a:p>
        </p:txBody>
      </p:sp>
      <p:cxnSp>
        <p:nvCxnSpPr>
          <p:cNvPr id="8" name="Straight Connector 7">
            <a:extLst>
              <a:ext uri="{FF2B5EF4-FFF2-40B4-BE49-F238E27FC236}">
                <a16:creationId xmlns:a16="http://schemas.microsoft.com/office/drawing/2014/main" id="{51E233FA-220A-423F-907E-5F81526A28A0}"/>
              </a:ext>
            </a:extLst>
          </p:cNvPr>
          <p:cNvCxnSpPr>
            <a:cxnSpLocks/>
          </p:cNvCxnSpPr>
          <p:nvPr/>
        </p:nvCxnSpPr>
        <p:spPr>
          <a:xfrm>
            <a:off x="5023202"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7766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476A66-BE83-43F9-A28B-02DF7879AD52}"/>
              </a:ext>
            </a:extLst>
          </p:cNvPr>
          <p:cNvSpPr>
            <a:spLocks noGrp="1"/>
          </p:cNvSpPr>
          <p:nvPr>
            <p:ph type="title"/>
          </p:nvPr>
        </p:nvSpPr>
        <p:spPr>
          <a:xfrm>
            <a:off x="838200" y="584990"/>
            <a:ext cx="10515600" cy="1116811"/>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9D76E94-F276-4F0F-8DD9-B1F8A3198AE1}"/>
              </a:ext>
            </a:extLst>
          </p:cNvPr>
          <p:cNvSpPr>
            <a:spLocks noGrp="1"/>
          </p:cNvSpPr>
          <p:nvPr>
            <p:ph type="body" idx="1"/>
          </p:nvPr>
        </p:nvSpPr>
        <p:spPr>
          <a:xfrm>
            <a:off x="838200" y="2061469"/>
            <a:ext cx="10515600" cy="41148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4AD964E-3A2E-4DB9-B96A-EDE144A47BDC}"/>
              </a:ext>
            </a:extLst>
          </p:cNvPr>
          <p:cNvSpPr>
            <a:spLocks noGrp="1"/>
          </p:cNvSpPr>
          <p:nvPr>
            <p:ph type="dt" sz="half" idx="2"/>
          </p:nvPr>
        </p:nvSpPr>
        <p:spPr>
          <a:xfrm rot="5400000">
            <a:off x="10425981" y="4687095"/>
            <a:ext cx="2706690" cy="365125"/>
          </a:xfrm>
          <a:prstGeom prst="rect">
            <a:avLst/>
          </a:prstGeom>
        </p:spPr>
        <p:txBody>
          <a:bodyPr vert="horz" lIns="91440" tIns="45720" rIns="91440" bIns="45720" rtlCol="0" anchor="ctr"/>
          <a:lstStyle>
            <a:lvl1pPr algn="r">
              <a:defRPr sz="1000">
                <a:solidFill>
                  <a:schemeClr val="tx1"/>
                </a:solidFill>
              </a:defRPr>
            </a:lvl1pPr>
          </a:lstStyle>
          <a:p>
            <a:fld id="{F6CCBF3A-D7FB-4B97-8FD5-6FFB20CB1E84}" type="datetimeFigureOut">
              <a:rPr lang="en-US" smtClean="0"/>
              <a:t>7/12/2023</a:t>
            </a:fld>
            <a:endParaRPr lang="en-US"/>
          </a:p>
        </p:txBody>
      </p:sp>
      <p:sp>
        <p:nvSpPr>
          <p:cNvPr id="5" name="Footer Placeholder 4">
            <a:extLst>
              <a:ext uri="{FF2B5EF4-FFF2-40B4-BE49-F238E27FC236}">
                <a16:creationId xmlns:a16="http://schemas.microsoft.com/office/drawing/2014/main" id="{0DACB382-EE11-430D-941A-DB76EEB7F2D5}"/>
              </a:ext>
            </a:extLst>
          </p:cNvPr>
          <p:cNvSpPr>
            <a:spLocks noGrp="1"/>
          </p:cNvSpPr>
          <p:nvPr>
            <p:ph type="ftr" sz="quarter" idx="3"/>
          </p:nvPr>
        </p:nvSpPr>
        <p:spPr>
          <a:xfrm rot="5400000">
            <a:off x="-1131161" y="1592957"/>
            <a:ext cx="2973522"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A3C562FE-ACD1-43F2-A3DE-5B11E10B7EA5}"/>
              </a:ext>
            </a:extLst>
          </p:cNvPr>
          <p:cNvSpPr>
            <a:spLocks noGrp="1"/>
          </p:cNvSpPr>
          <p:nvPr>
            <p:ph type="sldNum" sz="quarter" idx="4"/>
          </p:nvPr>
        </p:nvSpPr>
        <p:spPr>
          <a:xfrm>
            <a:off x="11512296" y="6356350"/>
            <a:ext cx="574620" cy="365125"/>
          </a:xfrm>
          <a:prstGeom prst="rect">
            <a:avLst/>
          </a:prstGeom>
        </p:spPr>
        <p:txBody>
          <a:bodyPr vert="horz" lIns="91440" tIns="45720" rIns="91440" bIns="45720" rtlCol="0" anchor="ctr"/>
          <a:lstStyle>
            <a:lvl1pPr algn="ctr">
              <a:defRPr sz="1000">
                <a:solidFill>
                  <a:schemeClr val="tx1"/>
                </a:solidFill>
              </a:defRPr>
            </a:lvl1pPr>
          </a:lstStyle>
          <a:p>
            <a:fld id="{3109D357-8067-4A1F-97B2-93C5160B78D9}" type="slidenum">
              <a:rPr lang="en-US" smtClean="0"/>
              <a:t>‹#›</a:t>
            </a:fld>
            <a:endParaRPr lang="en-US"/>
          </a:p>
        </p:txBody>
      </p:sp>
      <p:cxnSp>
        <p:nvCxnSpPr>
          <p:cNvPr id="13" name="Straight Connector 12">
            <a:extLst>
              <a:ext uri="{FF2B5EF4-FFF2-40B4-BE49-F238E27FC236}">
                <a16:creationId xmlns:a16="http://schemas.microsoft.com/office/drawing/2014/main" id="{1EB34A3B-1FD5-48FF-9982-1E64C864C01D}"/>
              </a:ext>
            </a:extLst>
          </p:cNvPr>
          <p:cNvCxnSpPr>
            <a:cxnSpLocks/>
          </p:cNvCxnSpPr>
          <p:nvPr/>
        </p:nvCxnSpPr>
        <p:spPr>
          <a:xfrm flipH="1">
            <a:off x="4" y="1824111"/>
            <a:ext cx="1219199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8306477"/>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SzPct val="80000"/>
        <a:buFont typeface="Arial" panose="020B0604020202020204" pitchFamily="34" charset="0"/>
        <a:buChar char="•"/>
        <a:defRPr sz="2000" kern="1200">
          <a:solidFill>
            <a:schemeClr val="tx1"/>
          </a:solidFill>
          <a:latin typeface="+mn-lt"/>
          <a:ea typeface="+mn-ea"/>
          <a:cs typeface="+mn-cs"/>
        </a:defRPr>
      </a:lvl1pPr>
      <a:lvl2pPr marL="502920" indent="-228600" algn="l" defTabSz="914400" rtl="0" eaLnBrk="1" latinLnBrk="0" hangingPunct="1">
        <a:lnSpc>
          <a:spcPct val="110000"/>
        </a:lnSpc>
        <a:spcBef>
          <a:spcPts val="500"/>
        </a:spcBef>
        <a:buSzPct val="80000"/>
        <a:buFont typeface="Goudy Old Style" panose="02020502050305020303" pitchFamily="18" charset="0"/>
        <a:buChar char="–"/>
        <a:defRPr sz="1800" i="1" kern="1200">
          <a:solidFill>
            <a:schemeClr val="tx1"/>
          </a:solidFill>
          <a:latin typeface="+mn-lt"/>
          <a:ea typeface="+mn-ea"/>
          <a:cs typeface="+mn-cs"/>
        </a:defRPr>
      </a:lvl2pPr>
      <a:lvl3pPr marL="822960" indent="-228600" algn="l" defTabSz="914400" rtl="0" eaLnBrk="1" latinLnBrk="0" hangingPunct="1">
        <a:lnSpc>
          <a:spcPct val="110000"/>
        </a:lnSpc>
        <a:spcBef>
          <a:spcPts val="500"/>
        </a:spcBef>
        <a:buSzPct val="80000"/>
        <a:buFont typeface="Arial" panose="020B0604020202020204" pitchFamily="34" charset="0"/>
        <a:buChar char="•"/>
        <a:defRPr sz="1600" kern="1200">
          <a:solidFill>
            <a:schemeClr val="tx1"/>
          </a:solidFill>
          <a:latin typeface="+mn-lt"/>
          <a:ea typeface="+mn-ea"/>
          <a:cs typeface="+mn-cs"/>
        </a:defRPr>
      </a:lvl3pPr>
      <a:lvl4pPr marL="1097280" indent="-228600" algn="l" defTabSz="914400" rtl="0" eaLnBrk="1" latinLnBrk="0" hangingPunct="1">
        <a:lnSpc>
          <a:spcPct val="110000"/>
        </a:lnSpc>
        <a:spcBef>
          <a:spcPts val="500"/>
        </a:spcBef>
        <a:buSzPct val="80000"/>
        <a:buFont typeface="Goudy Old Style" panose="02020502050305020303" pitchFamily="18" charset="0"/>
        <a:buChar char="–"/>
        <a:defRPr sz="1400" i="1" kern="1200">
          <a:solidFill>
            <a:schemeClr val="tx1"/>
          </a:solidFill>
          <a:latin typeface="+mn-lt"/>
          <a:ea typeface="+mn-ea"/>
          <a:cs typeface="+mn-cs"/>
        </a:defRPr>
      </a:lvl4pPr>
      <a:lvl5pPr marL="1371600" indent="-228600" algn="l" defTabSz="914400" rtl="0" eaLnBrk="1" latinLnBrk="0" hangingPunct="1">
        <a:lnSpc>
          <a:spcPct val="110000"/>
        </a:lnSpc>
        <a:spcBef>
          <a:spcPts val="500"/>
        </a:spcBef>
        <a:buSzPct val="80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6.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png"/><Relationship Id="rId1" Type="http://schemas.openxmlformats.org/officeDocument/2006/relationships/slideLayout" Target="../slideLayouts/slideLayout7.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17.xml.rels><?xml version="1.0" encoding="UTF-8" standalone="yes"?>
<Relationships xmlns="http://schemas.openxmlformats.org/package/2006/relationships"><Relationship Id="rId2" Type="http://schemas.openxmlformats.org/officeDocument/2006/relationships/hyperlink" Target="https://doh.vi.gov/programs/behavioral-health-alcoholism-and-drug-dependency"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hhs.gov/surgeongeneral/priorities/workplace-well-being/index.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hyperlink" Target="https://cdn.intelligencebank.com/us/share/d23K/AE0L1/lGZ9G/original/Building_Psychological_Safety_Around_Mental_Health_at_Work_guide"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A9327B-0F60-46E3-AD80-CE73838567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33EDB8-6908-C492-4073-FAD8700A6663}"/>
              </a:ext>
            </a:extLst>
          </p:cNvPr>
          <p:cNvSpPr>
            <a:spLocks noGrp="1"/>
          </p:cNvSpPr>
          <p:nvPr>
            <p:ph type="ctrTitle"/>
          </p:nvPr>
        </p:nvSpPr>
        <p:spPr>
          <a:xfrm>
            <a:off x="1251082" y="4660681"/>
            <a:ext cx="9689834" cy="1125050"/>
          </a:xfrm>
        </p:spPr>
        <p:txBody>
          <a:bodyPr anchor="b">
            <a:noAutofit/>
          </a:bodyPr>
          <a:lstStyle/>
          <a:p>
            <a:pPr algn="ctr"/>
            <a:r>
              <a:rPr lang="en-US" b="1" dirty="0">
                <a:solidFill>
                  <a:srgbClr val="00B050"/>
                </a:solidFill>
                <a:latin typeface="Cochocib Script Latin Pro" panose="02000503000000020003" pitchFamily="2" charset="0"/>
              </a:rPr>
              <a:t>M</a:t>
            </a:r>
            <a:r>
              <a:rPr lang="en-US" sz="3600" dirty="0"/>
              <a:t>ental Health in the workplace</a:t>
            </a:r>
            <a:endParaRPr lang="en-VI" sz="3600" dirty="0"/>
          </a:p>
        </p:txBody>
      </p:sp>
      <p:sp>
        <p:nvSpPr>
          <p:cNvPr id="3" name="Subtitle 2">
            <a:extLst>
              <a:ext uri="{FF2B5EF4-FFF2-40B4-BE49-F238E27FC236}">
                <a16:creationId xmlns:a16="http://schemas.microsoft.com/office/drawing/2014/main" id="{4B58D031-64D2-9E44-6487-0CB6875DE962}"/>
              </a:ext>
            </a:extLst>
          </p:cNvPr>
          <p:cNvSpPr>
            <a:spLocks noGrp="1"/>
          </p:cNvSpPr>
          <p:nvPr>
            <p:ph type="subTitle" idx="1"/>
          </p:nvPr>
        </p:nvSpPr>
        <p:spPr>
          <a:xfrm>
            <a:off x="1938997" y="5866227"/>
            <a:ext cx="8314005" cy="696351"/>
          </a:xfrm>
        </p:spPr>
        <p:txBody>
          <a:bodyPr>
            <a:normAutofit/>
          </a:bodyPr>
          <a:lstStyle/>
          <a:p>
            <a:pPr algn="ctr"/>
            <a:r>
              <a:rPr lang="en-US" b="1" i="1" dirty="0">
                <a:latin typeface="Times New Roman" panose="02020603050405020304" pitchFamily="18" charset="0"/>
                <a:cs typeface="Times New Roman" panose="02020603050405020304" pitchFamily="18" charset="0"/>
              </a:rPr>
              <a:t>Breaking the Silence</a:t>
            </a:r>
            <a:endParaRPr lang="en-VI" b="1" i="1"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FD423FC3-0784-0958-900A-4658F9920BDC}"/>
              </a:ext>
            </a:extLst>
          </p:cNvPr>
          <p:cNvPicPr>
            <a:picLocks noChangeAspect="1"/>
          </p:cNvPicPr>
          <p:nvPr/>
        </p:nvPicPr>
        <p:blipFill rotWithShape="1">
          <a:blip r:embed="rId2"/>
          <a:srcRect t="18148" b="31764"/>
          <a:stretch/>
        </p:blipFill>
        <p:spPr>
          <a:xfrm>
            <a:off x="20" y="1"/>
            <a:ext cx="12191980" cy="4305300"/>
          </a:xfrm>
          <a:prstGeom prst="rect">
            <a:avLst/>
          </a:prstGeom>
        </p:spPr>
      </p:pic>
      <p:cxnSp>
        <p:nvCxnSpPr>
          <p:cNvPr id="11" name="Straight Connector 10">
            <a:extLst>
              <a:ext uri="{FF2B5EF4-FFF2-40B4-BE49-F238E27FC236}">
                <a16:creationId xmlns:a16="http://schemas.microsoft.com/office/drawing/2014/main" id="{BD1C99D0-461D-4A91-81EF-CCCD798B37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4305300"/>
            <a:ext cx="1219199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9540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F60AE-29EC-B177-D0D2-3971C29FA404}"/>
              </a:ext>
            </a:extLst>
          </p:cNvPr>
          <p:cNvSpPr>
            <a:spLocks noGrp="1"/>
          </p:cNvSpPr>
          <p:nvPr>
            <p:ph type="title"/>
          </p:nvPr>
        </p:nvSpPr>
        <p:spPr/>
        <p:txBody>
          <a:bodyPr>
            <a:noAutofit/>
          </a:bodyPr>
          <a:lstStyle/>
          <a:p>
            <a:pPr algn="ctr"/>
            <a:r>
              <a:rPr lang="en-US" sz="7200" b="1" dirty="0">
                <a:solidFill>
                  <a:srgbClr val="00B050"/>
                </a:solidFill>
                <a:latin typeface="Cochocib Script Latin Pro" panose="02000503000000020003" pitchFamily="2" charset="0"/>
              </a:rPr>
              <a:t>L</a:t>
            </a:r>
            <a:r>
              <a:rPr lang="en-US" sz="2800" dirty="0"/>
              <a:t>eaders/managers lack required mental health resources</a:t>
            </a:r>
            <a:endParaRPr lang="en-VI" sz="2800" dirty="0"/>
          </a:p>
        </p:txBody>
      </p:sp>
      <p:pic>
        <p:nvPicPr>
          <p:cNvPr id="5" name="Content Placeholder 4">
            <a:extLst>
              <a:ext uri="{FF2B5EF4-FFF2-40B4-BE49-F238E27FC236}">
                <a16:creationId xmlns:a16="http://schemas.microsoft.com/office/drawing/2014/main" id="{C2885F17-AF99-F5AA-B7F9-90B037398076}"/>
              </a:ext>
            </a:extLst>
          </p:cNvPr>
          <p:cNvPicPr>
            <a:picLocks noGrp="1" noChangeAspect="1"/>
          </p:cNvPicPr>
          <p:nvPr>
            <p:ph idx="1"/>
          </p:nvPr>
        </p:nvPicPr>
        <p:blipFill>
          <a:blip r:embed="rId3"/>
          <a:stretch>
            <a:fillRect/>
          </a:stretch>
        </p:blipFill>
        <p:spPr>
          <a:xfrm>
            <a:off x="701880" y="1793019"/>
            <a:ext cx="4648200" cy="2476500"/>
          </a:xfrm>
        </p:spPr>
      </p:pic>
      <p:sp>
        <p:nvSpPr>
          <p:cNvPr id="6" name="TextBox 5">
            <a:extLst>
              <a:ext uri="{FF2B5EF4-FFF2-40B4-BE49-F238E27FC236}">
                <a16:creationId xmlns:a16="http://schemas.microsoft.com/office/drawing/2014/main" id="{7D89871B-0072-B45E-1F5E-6BC0E6C3957D}"/>
              </a:ext>
            </a:extLst>
          </p:cNvPr>
          <p:cNvSpPr txBox="1"/>
          <p:nvPr/>
        </p:nvSpPr>
        <p:spPr>
          <a:xfrm>
            <a:off x="6138407" y="1793019"/>
            <a:ext cx="5796501" cy="1815882"/>
          </a:xfrm>
          <a:prstGeom prst="rect">
            <a:avLst/>
          </a:prstGeom>
          <a:noFill/>
        </p:spPr>
        <p:txBody>
          <a:bodyPr wrap="square" rtlCol="0">
            <a:spAutoFit/>
          </a:bodyPr>
          <a:lstStyle/>
          <a:p>
            <a:pPr algn="just"/>
            <a:r>
              <a:rPr lang="en-US" sz="1600" dirty="0"/>
              <a:t>Survey data suggests that managers are doing their part to support their employees’ mental health, but it’s often under tough circumstances; in essence, spiking during shared disaster or hazard. </a:t>
            </a:r>
          </a:p>
          <a:p>
            <a:pPr algn="just"/>
            <a:endParaRPr lang="en-US" sz="1600" dirty="0"/>
          </a:p>
          <a:p>
            <a:pPr algn="just"/>
            <a:r>
              <a:rPr lang="en-US" sz="1600" dirty="0"/>
              <a:t>These findings underscore the need for more mental health resources and training for managers—especially since work-related obligations can create mental health issues for managers themselves.</a:t>
            </a:r>
            <a:endParaRPr lang="en-VI" sz="1600" dirty="0"/>
          </a:p>
        </p:txBody>
      </p:sp>
      <p:sp>
        <p:nvSpPr>
          <p:cNvPr id="7" name="TextBox 6">
            <a:extLst>
              <a:ext uri="{FF2B5EF4-FFF2-40B4-BE49-F238E27FC236}">
                <a16:creationId xmlns:a16="http://schemas.microsoft.com/office/drawing/2014/main" id="{81C77B09-6024-A60B-98EB-E5996D7C573F}"/>
              </a:ext>
            </a:extLst>
          </p:cNvPr>
          <p:cNvSpPr txBox="1"/>
          <p:nvPr/>
        </p:nvSpPr>
        <p:spPr>
          <a:xfrm>
            <a:off x="660593" y="4425975"/>
            <a:ext cx="10829527" cy="1600438"/>
          </a:xfrm>
          <a:prstGeom prst="rect">
            <a:avLst/>
          </a:prstGeom>
          <a:noFill/>
        </p:spPr>
        <p:txBody>
          <a:bodyPr wrap="square" rtlCol="0">
            <a:spAutoFit/>
          </a:bodyPr>
          <a:lstStyle/>
          <a:p>
            <a:pPr algn="just"/>
            <a:r>
              <a:rPr lang="en-US" sz="1400" b="1" dirty="0"/>
              <a:t>According to “Trends in Behavioral Health Integration” report by Healthcare Media, “Managers are seemingly tasked with trying to do a lot with very little and end up taking on the mental burden for their staff because they’re empathetic and feel they should deal with the fallout on administrative decisions as a leader.”</a:t>
            </a:r>
          </a:p>
          <a:p>
            <a:pPr algn="just"/>
            <a:endParaRPr lang="en-US" sz="1400" b="1" dirty="0"/>
          </a:p>
          <a:p>
            <a:pPr marL="285750" indent="-285750" algn="just">
              <a:buFont typeface="Arial" panose="020B0604020202020204" pitchFamily="34" charset="0"/>
              <a:buChar char="•"/>
            </a:pPr>
            <a:r>
              <a:rPr lang="en-US" sz="1400" dirty="0">
                <a:solidFill>
                  <a:srgbClr val="C00000"/>
                </a:solidFill>
              </a:rPr>
              <a:t>27% ranked “work-related managerial stress” as one of the top 3 factors impacting their mental health </a:t>
            </a:r>
          </a:p>
          <a:p>
            <a:pPr algn="just"/>
            <a:r>
              <a:rPr lang="en-US" sz="1400" dirty="0">
                <a:solidFill>
                  <a:srgbClr val="C00000"/>
                </a:solidFill>
              </a:rPr>
              <a:t>•   64% said their mental health affected their ability to do their job over the past year (vs. 57% of non-managers) </a:t>
            </a:r>
          </a:p>
          <a:p>
            <a:pPr algn="just"/>
            <a:r>
              <a:rPr lang="en-US" sz="1400" dirty="0">
                <a:solidFill>
                  <a:srgbClr val="C00000"/>
                </a:solidFill>
              </a:rPr>
              <a:t>•   30% said they’re actively looking to change employers over the next year (vs. 22% of non-managers</a:t>
            </a:r>
            <a:endParaRPr lang="en-VI" sz="1400" b="1" dirty="0">
              <a:solidFill>
                <a:srgbClr val="C00000"/>
              </a:solidFill>
            </a:endParaRPr>
          </a:p>
        </p:txBody>
      </p:sp>
    </p:spTree>
    <p:extLst>
      <p:ext uri="{BB962C8B-B14F-4D97-AF65-F5344CB8AC3E}">
        <p14:creationId xmlns:p14="http://schemas.microsoft.com/office/powerpoint/2010/main" val="3451713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F3FE7-2D12-5F53-4C11-563432061663}"/>
              </a:ext>
            </a:extLst>
          </p:cNvPr>
          <p:cNvSpPr>
            <a:spLocks noGrp="1"/>
          </p:cNvSpPr>
          <p:nvPr>
            <p:ph type="title"/>
          </p:nvPr>
        </p:nvSpPr>
        <p:spPr>
          <a:xfrm>
            <a:off x="838200" y="294767"/>
            <a:ext cx="10515600" cy="1116811"/>
          </a:xfrm>
        </p:spPr>
        <p:txBody>
          <a:bodyPr>
            <a:normAutofit/>
          </a:bodyPr>
          <a:lstStyle/>
          <a:p>
            <a:pPr algn="ctr"/>
            <a:r>
              <a:rPr lang="en-US" sz="6600" b="1" dirty="0">
                <a:solidFill>
                  <a:srgbClr val="00B050"/>
                </a:solidFill>
                <a:latin typeface="Cochocib Script Latin Pro" panose="02000503000000020003" pitchFamily="2" charset="0"/>
              </a:rPr>
              <a:t>N</a:t>
            </a:r>
            <a:r>
              <a:rPr lang="en-US" sz="3200" dirty="0"/>
              <a:t>eed for better work design</a:t>
            </a:r>
            <a:endParaRPr lang="en-VI" sz="3200" dirty="0"/>
          </a:p>
        </p:txBody>
      </p:sp>
      <p:pic>
        <p:nvPicPr>
          <p:cNvPr id="5" name="Content Placeholder 4">
            <a:extLst>
              <a:ext uri="{FF2B5EF4-FFF2-40B4-BE49-F238E27FC236}">
                <a16:creationId xmlns:a16="http://schemas.microsoft.com/office/drawing/2014/main" id="{0F51F403-111E-D98C-F8CB-CC359D700534}"/>
              </a:ext>
            </a:extLst>
          </p:cNvPr>
          <p:cNvPicPr>
            <a:picLocks noGrp="1" noChangeAspect="1"/>
          </p:cNvPicPr>
          <p:nvPr>
            <p:ph idx="1"/>
          </p:nvPr>
        </p:nvPicPr>
        <p:blipFill>
          <a:blip r:embed="rId3"/>
          <a:stretch>
            <a:fillRect/>
          </a:stretch>
        </p:blipFill>
        <p:spPr>
          <a:xfrm>
            <a:off x="679432" y="1512827"/>
            <a:ext cx="4290133" cy="4720995"/>
          </a:xfrm>
        </p:spPr>
      </p:pic>
      <p:sp>
        <p:nvSpPr>
          <p:cNvPr id="6" name="TextBox 5">
            <a:extLst>
              <a:ext uri="{FF2B5EF4-FFF2-40B4-BE49-F238E27FC236}">
                <a16:creationId xmlns:a16="http://schemas.microsoft.com/office/drawing/2014/main" id="{D5538F4A-FA8A-BAD2-1EB3-82FC6475678D}"/>
              </a:ext>
            </a:extLst>
          </p:cNvPr>
          <p:cNvSpPr txBox="1"/>
          <p:nvPr/>
        </p:nvSpPr>
        <p:spPr>
          <a:xfrm>
            <a:off x="5765028" y="1411578"/>
            <a:ext cx="6209969" cy="5847755"/>
          </a:xfrm>
          <a:prstGeom prst="rect">
            <a:avLst/>
          </a:prstGeom>
          <a:noFill/>
        </p:spPr>
        <p:txBody>
          <a:bodyPr wrap="square" rtlCol="0">
            <a:spAutoFit/>
          </a:bodyPr>
          <a:lstStyle/>
          <a:p>
            <a:pPr marL="285750" indent="-285750">
              <a:buFont typeface="Arial" panose="020B0604020202020204" pitchFamily="34" charset="0"/>
              <a:buChar char="•"/>
            </a:pPr>
            <a:r>
              <a:rPr lang="en-US" sz="1400" b="1" dirty="0">
                <a:solidFill>
                  <a:srgbClr val="00B050"/>
                </a:solidFill>
              </a:rPr>
              <a:t>Research </a:t>
            </a:r>
            <a:r>
              <a:rPr lang="en-US" sz="1400" dirty="0"/>
              <a:t>and Assess Needs</a:t>
            </a:r>
          </a:p>
          <a:p>
            <a:endParaRPr lang="en-US" sz="1400" dirty="0"/>
          </a:p>
          <a:p>
            <a:pPr marL="285750" indent="-285750">
              <a:buFont typeface="Arial" panose="020B0604020202020204" pitchFamily="34" charset="0"/>
              <a:buChar char="•"/>
            </a:pPr>
            <a:r>
              <a:rPr lang="en-US" sz="1400" b="1" dirty="0">
                <a:solidFill>
                  <a:srgbClr val="00B050"/>
                </a:solidFill>
              </a:rPr>
              <a:t>Incorporate </a:t>
            </a:r>
            <a:r>
              <a:rPr lang="en-US" sz="1400" dirty="0"/>
              <a:t>Nature and Natural Elements (if possible) </a:t>
            </a:r>
          </a:p>
          <a:p>
            <a:endParaRPr lang="en-US" sz="1400" dirty="0"/>
          </a:p>
          <a:p>
            <a:pPr marL="285750" indent="-285750">
              <a:buFont typeface="Arial" panose="020B0604020202020204" pitchFamily="34" charset="0"/>
              <a:buChar char="•"/>
            </a:pPr>
            <a:r>
              <a:rPr lang="en-US" sz="1400" b="1" dirty="0">
                <a:solidFill>
                  <a:srgbClr val="00B050"/>
                </a:solidFill>
              </a:rPr>
              <a:t>Create </a:t>
            </a:r>
            <a:r>
              <a:rPr lang="en-US" sz="1400" dirty="0"/>
              <a:t>comfortable and flexible spaces</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b="1" dirty="0">
                <a:solidFill>
                  <a:srgbClr val="00B050"/>
                </a:solidFill>
              </a:rPr>
              <a:t>Foster </a:t>
            </a:r>
            <a:r>
              <a:rPr lang="en-US" sz="1400" dirty="0"/>
              <a:t>collaboration and social connection </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b="1" dirty="0">
                <a:solidFill>
                  <a:srgbClr val="00B050"/>
                </a:solidFill>
              </a:rPr>
              <a:t>Prioritize </a:t>
            </a:r>
            <a:r>
              <a:rPr lang="en-US" sz="1400" dirty="0"/>
              <a:t>privacy and quiet areas</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b="1" dirty="0">
                <a:solidFill>
                  <a:srgbClr val="00B050"/>
                </a:solidFill>
              </a:rPr>
              <a:t>Enhance</a:t>
            </a:r>
            <a:r>
              <a:rPr lang="en-US" sz="1400" dirty="0"/>
              <a:t> lighting and color schemes</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b="1" dirty="0">
                <a:solidFill>
                  <a:srgbClr val="00B050"/>
                </a:solidFill>
              </a:rPr>
              <a:t>Promote</a:t>
            </a:r>
            <a:r>
              <a:rPr lang="en-US" sz="1400" dirty="0"/>
              <a:t> movement and physical activity</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b="1" dirty="0">
                <a:solidFill>
                  <a:srgbClr val="00B050"/>
                </a:solidFill>
              </a:rPr>
              <a:t>Encourage</a:t>
            </a:r>
            <a:r>
              <a:rPr lang="en-US" sz="1400" dirty="0"/>
              <a:t> mindfulness and relaxation</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b="1" dirty="0">
                <a:solidFill>
                  <a:srgbClr val="00B050"/>
                </a:solidFill>
              </a:rPr>
              <a:t>Provide</a:t>
            </a:r>
            <a:r>
              <a:rPr lang="en-US" sz="1400" dirty="0"/>
              <a:t> supportive amenities and facilities</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b="1" dirty="0">
                <a:solidFill>
                  <a:srgbClr val="00B050"/>
                </a:solidFill>
              </a:rPr>
              <a:t>Provide</a:t>
            </a:r>
            <a:r>
              <a:rPr lang="en-US" sz="1400" dirty="0"/>
              <a:t> training and continued support</a:t>
            </a:r>
          </a:p>
          <a:p>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VI" dirty="0"/>
          </a:p>
        </p:txBody>
      </p:sp>
    </p:spTree>
    <p:extLst>
      <p:ext uri="{BB962C8B-B14F-4D97-AF65-F5344CB8AC3E}">
        <p14:creationId xmlns:p14="http://schemas.microsoft.com/office/powerpoint/2010/main" val="3113105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E16A1-CEB0-8CF1-850B-FA48C206939E}"/>
              </a:ext>
            </a:extLst>
          </p:cNvPr>
          <p:cNvSpPr>
            <a:spLocks noGrp="1"/>
          </p:cNvSpPr>
          <p:nvPr>
            <p:ph type="title"/>
          </p:nvPr>
        </p:nvSpPr>
        <p:spPr/>
        <p:txBody>
          <a:bodyPr>
            <a:noAutofit/>
          </a:bodyPr>
          <a:lstStyle/>
          <a:p>
            <a:r>
              <a:rPr lang="en-US" sz="6600" b="1" dirty="0">
                <a:solidFill>
                  <a:srgbClr val="00B050"/>
                </a:solidFill>
                <a:latin typeface="Cochocib Script Latin Pro" panose="02000503000000020003" pitchFamily="2" charset="0"/>
              </a:rPr>
              <a:t>K</a:t>
            </a:r>
            <a:r>
              <a:rPr lang="en-US" sz="3200" dirty="0"/>
              <a:t>ey to mental health in the workplace</a:t>
            </a:r>
            <a:endParaRPr lang="en-VI" sz="3200" dirty="0"/>
          </a:p>
        </p:txBody>
      </p:sp>
      <p:sp>
        <p:nvSpPr>
          <p:cNvPr id="3" name="Content Placeholder 2">
            <a:extLst>
              <a:ext uri="{FF2B5EF4-FFF2-40B4-BE49-F238E27FC236}">
                <a16:creationId xmlns:a16="http://schemas.microsoft.com/office/drawing/2014/main" id="{67B0B94C-66A6-FB55-3B11-72FFA7BA545A}"/>
              </a:ext>
            </a:extLst>
          </p:cNvPr>
          <p:cNvSpPr>
            <a:spLocks noGrp="1"/>
          </p:cNvSpPr>
          <p:nvPr>
            <p:ph idx="1"/>
          </p:nvPr>
        </p:nvSpPr>
        <p:spPr>
          <a:xfrm>
            <a:off x="1227603" y="1601855"/>
            <a:ext cx="10515600" cy="3748950"/>
          </a:xfrm>
        </p:spPr>
        <p:txBody>
          <a:bodyPr>
            <a:normAutofit fontScale="62500" lnSpcReduction="20000"/>
          </a:bodyPr>
          <a:lstStyle/>
          <a:p>
            <a:r>
              <a:rPr lang="en-US" b="1" dirty="0"/>
              <a:t>Open Communication</a:t>
            </a:r>
          </a:p>
          <a:p>
            <a:pPr lvl="1"/>
            <a:r>
              <a:rPr lang="en-US" dirty="0"/>
              <a:t>Encourage open dialogue and provide avenues for employees to express their concerns or seek support. </a:t>
            </a:r>
          </a:p>
          <a:p>
            <a:r>
              <a:rPr lang="en-US" b="1" dirty="0"/>
              <a:t>Work-life balance</a:t>
            </a:r>
          </a:p>
          <a:p>
            <a:pPr lvl="1"/>
            <a:r>
              <a:rPr lang="en-US" dirty="0"/>
              <a:t>Encourage employees to take breaks, use vacation time </a:t>
            </a:r>
            <a:r>
              <a:rPr lang="en-US" dirty="0">
                <a:sym typeface="Wingdings" panose="05000000000000000000" pitchFamily="2" charset="2"/>
              </a:rPr>
              <a:t>        and set boundaries between work and personal life; encourage managers to be more understanding and flexible with the “outside” aspects of employees.</a:t>
            </a:r>
            <a:endParaRPr lang="en-US" dirty="0"/>
          </a:p>
          <a:p>
            <a:r>
              <a:rPr lang="en-US" b="1" dirty="0"/>
              <a:t>Stress Management</a:t>
            </a:r>
          </a:p>
          <a:p>
            <a:pPr lvl="1"/>
            <a:r>
              <a:rPr lang="en-US" dirty="0"/>
              <a:t>Find/Implement stress management programs – mindfulness training, yoga, stress reduction workshops.</a:t>
            </a:r>
          </a:p>
          <a:p>
            <a:r>
              <a:rPr lang="en-US" b="1" dirty="0"/>
              <a:t>Supportive Leadership</a:t>
            </a:r>
          </a:p>
          <a:p>
            <a:pPr lvl="1"/>
            <a:r>
              <a:rPr lang="en-US" dirty="0"/>
              <a:t>Ensure leaders/managers are trained in recognizing signs of mental health challenges and are equipped to provide support and resources. </a:t>
            </a:r>
          </a:p>
          <a:p>
            <a:r>
              <a:rPr lang="en-US" b="1" dirty="0"/>
              <a:t>Employee Assistance Programs</a:t>
            </a:r>
          </a:p>
          <a:p>
            <a:pPr lvl="1"/>
            <a:r>
              <a:rPr lang="en-US" dirty="0"/>
              <a:t>EAP designed to support confidential counseling services and resources (</a:t>
            </a:r>
            <a:r>
              <a:rPr lang="en-US" b="1" u="sng" dirty="0"/>
              <a:t>make clear, it is not a punishment, but a source of professional support</a:t>
            </a:r>
            <a:r>
              <a:rPr lang="en-US" dirty="0"/>
              <a:t>).</a:t>
            </a:r>
          </a:p>
          <a:p>
            <a:r>
              <a:rPr lang="en-US" b="1" dirty="0"/>
              <a:t>Check-ins</a:t>
            </a:r>
          </a:p>
          <a:p>
            <a:pPr lvl="1"/>
            <a:r>
              <a:rPr lang="en-US" dirty="0"/>
              <a:t>Encourage leaders/managers to have regular check-ins with their team to discuss workload, stress levels, and overall well-being. </a:t>
            </a:r>
          </a:p>
          <a:p>
            <a:pPr lvl="1"/>
            <a:endParaRPr lang="en-US" dirty="0"/>
          </a:p>
          <a:p>
            <a:pPr marL="274320" lvl="1" indent="0">
              <a:buNone/>
            </a:pPr>
            <a:r>
              <a:rPr lang="en-US" dirty="0"/>
              <a:t>	</a:t>
            </a:r>
          </a:p>
        </p:txBody>
      </p:sp>
      <p:pic>
        <p:nvPicPr>
          <p:cNvPr id="4" name="Picture 2" descr="Download Shocked Emoji Free Download PNG HQ HQ PNG Image | FreePNGImg">
            <a:extLst>
              <a:ext uri="{FF2B5EF4-FFF2-40B4-BE49-F238E27FC236}">
                <a16:creationId xmlns:a16="http://schemas.microsoft.com/office/drawing/2014/main" id="{D76A50C5-1038-7FDF-184F-6E464DFFC2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5743" y="2258154"/>
            <a:ext cx="460512" cy="46051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E5440EB6-85FA-35D4-AFB8-979A107660E3}"/>
              </a:ext>
            </a:extLst>
          </p:cNvPr>
          <p:cNvSpPr txBox="1"/>
          <p:nvPr/>
        </p:nvSpPr>
        <p:spPr>
          <a:xfrm>
            <a:off x="2141711" y="5023985"/>
            <a:ext cx="7558577" cy="1015663"/>
          </a:xfrm>
          <a:prstGeom prst="rect">
            <a:avLst/>
          </a:prstGeom>
          <a:noFill/>
        </p:spPr>
        <p:txBody>
          <a:bodyPr wrap="square" rtlCol="0">
            <a:spAutoFit/>
          </a:bodyPr>
          <a:lstStyle/>
          <a:p>
            <a:pPr algn="ctr"/>
            <a:br>
              <a:rPr lang="en-US" dirty="0"/>
            </a:br>
            <a:r>
              <a:rPr lang="en-US" sz="1400" b="1" dirty="0">
                <a:solidFill>
                  <a:srgbClr val="00B0F0"/>
                </a:solidFill>
                <a:latin typeface="Times New Roman" panose="02020603050405020304" pitchFamily="18" charset="0"/>
                <a:cs typeface="Times New Roman" panose="02020603050405020304" pitchFamily="18" charset="0"/>
              </a:rPr>
              <a:t>Equitable mental health care </a:t>
            </a:r>
            <a:r>
              <a:rPr lang="en-US" sz="1400" i="1" dirty="0">
                <a:latin typeface="Times New Roman" panose="02020603050405020304" pitchFamily="18" charset="0"/>
                <a:cs typeface="Times New Roman" panose="02020603050405020304" pitchFamily="18" charset="0"/>
              </a:rPr>
              <a:t>refers to ensuring that all individuals, regardless of their background, socio-economic status, race, ethnicity, gender, or other factors, have equal access to and receive fair and unbiased mental health services and support.</a:t>
            </a:r>
            <a:endParaRPr lang="en-VI"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8796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D96E0-6A60-12AD-5443-AEE1FD3E96E8}"/>
              </a:ext>
            </a:extLst>
          </p:cNvPr>
          <p:cNvSpPr>
            <a:spLocks noGrp="1"/>
          </p:cNvSpPr>
          <p:nvPr>
            <p:ph type="title"/>
          </p:nvPr>
        </p:nvSpPr>
        <p:spPr>
          <a:xfrm>
            <a:off x="838200" y="268600"/>
            <a:ext cx="10515600" cy="1116811"/>
          </a:xfrm>
        </p:spPr>
        <p:txBody>
          <a:bodyPr>
            <a:noAutofit/>
          </a:bodyPr>
          <a:lstStyle/>
          <a:p>
            <a:pPr algn="ctr"/>
            <a:r>
              <a:rPr lang="en-US" sz="6600" b="1" dirty="0">
                <a:solidFill>
                  <a:srgbClr val="00B050"/>
                </a:solidFill>
                <a:latin typeface="Cochocib Script Latin Pro" panose="02000503000000020003" pitchFamily="2" charset="0"/>
              </a:rPr>
              <a:t>S</a:t>
            </a:r>
            <a:r>
              <a:rPr lang="en-US" sz="2800" dirty="0"/>
              <a:t>ignificance of mental health in the workplace</a:t>
            </a:r>
            <a:endParaRPr lang="en-VI" sz="2800" dirty="0"/>
          </a:p>
        </p:txBody>
      </p:sp>
      <p:sp>
        <p:nvSpPr>
          <p:cNvPr id="3" name="Content Placeholder 2">
            <a:extLst>
              <a:ext uri="{FF2B5EF4-FFF2-40B4-BE49-F238E27FC236}">
                <a16:creationId xmlns:a16="http://schemas.microsoft.com/office/drawing/2014/main" id="{1AC4451B-5761-E8F6-7318-BDBCAE3E6C58}"/>
              </a:ext>
            </a:extLst>
          </p:cNvPr>
          <p:cNvSpPr>
            <a:spLocks noGrp="1"/>
          </p:cNvSpPr>
          <p:nvPr>
            <p:ph idx="1"/>
          </p:nvPr>
        </p:nvSpPr>
        <p:spPr>
          <a:xfrm>
            <a:off x="838200" y="1515610"/>
            <a:ext cx="10515600" cy="4114801"/>
          </a:xfrm>
        </p:spPr>
        <p:txBody>
          <a:bodyPr/>
          <a:lstStyle/>
          <a:p>
            <a:pPr marL="0" indent="0">
              <a:buNone/>
            </a:pPr>
            <a:endParaRPr lang="en-US" sz="4000" b="1" dirty="0">
              <a:solidFill>
                <a:srgbClr val="FF0066"/>
              </a:solidFill>
              <a:latin typeface="Cochocib Script Latin Pro" panose="020F0502020204030204" pitchFamily="2" charset="0"/>
            </a:endParaRPr>
          </a:p>
          <a:p>
            <a:endParaRPr lang="en-US" sz="1400"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VI" b="1"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C395142-1E2C-349E-21BB-8DA881128D85}"/>
              </a:ext>
            </a:extLst>
          </p:cNvPr>
          <p:cNvSpPr txBox="1"/>
          <p:nvPr/>
        </p:nvSpPr>
        <p:spPr>
          <a:xfrm>
            <a:off x="1019146" y="1568143"/>
            <a:ext cx="2988781" cy="523220"/>
          </a:xfrm>
          <a:prstGeom prst="rect">
            <a:avLst/>
          </a:prstGeom>
          <a:noFill/>
        </p:spPr>
        <p:txBody>
          <a:bodyPr wrap="square" rtlCol="0">
            <a:spAutoFit/>
          </a:bodyPr>
          <a:lstStyle/>
          <a:p>
            <a:r>
              <a:rPr lang="en-US" sz="2800" dirty="0">
                <a:solidFill>
                  <a:srgbClr val="0070C0"/>
                </a:solidFill>
                <a:latin typeface="Vivaldi" panose="03020602050506090804" pitchFamily="66" charset="0"/>
              </a:rPr>
              <a:t>Employee Well-being</a:t>
            </a:r>
            <a:endParaRPr lang="en-VI" sz="2800" dirty="0">
              <a:solidFill>
                <a:srgbClr val="0070C0"/>
              </a:solidFill>
              <a:latin typeface="Vivaldi" panose="03020602050506090804" pitchFamily="66" charset="0"/>
            </a:endParaRPr>
          </a:p>
        </p:txBody>
      </p:sp>
      <p:sp>
        <p:nvSpPr>
          <p:cNvPr id="9" name="TextBox 8">
            <a:extLst>
              <a:ext uri="{FF2B5EF4-FFF2-40B4-BE49-F238E27FC236}">
                <a16:creationId xmlns:a16="http://schemas.microsoft.com/office/drawing/2014/main" id="{A5E73FB0-B9CF-27C2-4E4E-F0EDC282121E}"/>
              </a:ext>
            </a:extLst>
          </p:cNvPr>
          <p:cNvSpPr txBox="1"/>
          <p:nvPr/>
        </p:nvSpPr>
        <p:spPr>
          <a:xfrm>
            <a:off x="2277309" y="2212990"/>
            <a:ext cx="4989216" cy="523220"/>
          </a:xfrm>
          <a:prstGeom prst="rect">
            <a:avLst/>
          </a:prstGeom>
          <a:noFill/>
        </p:spPr>
        <p:txBody>
          <a:bodyPr wrap="square" rtlCol="0">
            <a:spAutoFit/>
          </a:bodyPr>
          <a:lstStyle/>
          <a:p>
            <a:r>
              <a:rPr lang="en-US" sz="2800" dirty="0">
                <a:solidFill>
                  <a:srgbClr val="0070C0"/>
                </a:solidFill>
                <a:latin typeface="Vivaldi" panose="03020602050506090804" pitchFamily="66" charset="0"/>
              </a:rPr>
              <a:t>Reduce absenteeism and presenteeism</a:t>
            </a:r>
            <a:endParaRPr lang="en-VI" sz="2800" dirty="0">
              <a:solidFill>
                <a:srgbClr val="0070C0"/>
              </a:solidFill>
              <a:latin typeface="Vivaldi" panose="03020602050506090804" pitchFamily="66" charset="0"/>
            </a:endParaRPr>
          </a:p>
        </p:txBody>
      </p:sp>
      <p:sp>
        <p:nvSpPr>
          <p:cNvPr id="10" name="TextBox 9">
            <a:extLst>
              <a:ext uri="{FF2B5EF4-FFF2-40B4-BE49-F238E27FC236}">
                <a16:creationId xmlns:a16="http://schemas.microsoft.com/office/drawing/2014/main" id="{143634A1-799C-B8CA-FD25-21DD6D29AB81}"/>
              </a:ext>
            </a:extLst>
          </p:cNvPr>
          <p:cNvSpPr txBox="1"/>
          <p:nvPr/>
        </p:nvSpPr>
        <p:spPr>
          <a:xfrm>
            <a:off x="4340791" y="2926473"/>
            <a:ext cx="3410747" cy="523220"/>
          </a:xfrm>
          <a:prstGeom prst="rect">
            <a:avLst/>
          </a:prstGeom>
          <a:noFill/>
        </p:spPr>
        <p:txBody>
          <a:bodyPr wrap="square" rtlCol="0">
            <a:spAutoFit/>
          </a:bodyPr>
          <a:lstStyle/>
          <a:p>
            <a:r>
              <a:rPr lang="en-US" sz="2800" dirty="0">
                <a:solidFill>
                  <a:srgbClr val="0070C0"/>
                </a:solidFill>
                <a:latin typeface="Vivaldi" panose="03020602050506090804" pitchFamily="66" charset="0"/>
              </a:rPr>
              <a:t>Positive Work Culture</a:t>
            </a:r>
            <a:endParaRPr lang="en-VI" sz="2800" dirty="0">
              <a:solidFill>
                <a:srgbClr val="0070C0"/>
              </a:solidFill>
              <a:latin typeface="Vivaldi" panose="03020602050506090804" pitchFamily="66" charset="0"/>
            </a:endParaRPr>
          </a:p>
        </p:txBody>
      </p:sp>
      <p:sp>
        <p:nvSpPr>
          <p:cNvPr id="11" name="TextBox 10">
            <a:extLst>
              <a:ext uri="{FF2B5EF4-FFF2-40B4-BE49-F238E27FC236}">
                <a16:creationId xmlns:a16="http://schemas.microsoft.com/office/drawing/2014/main" id="{D6338EE0-21FF-B972-E7C5-BA98811CA1C4}"/>
              </a:ext>
            </a:extLst>
          </p:cNvPr>
          <p:cNvSpPr txBox="1"/>
          <p:nvPr/>
        </p:nvSpPr>
        <p:spPr>
          <a:xfrm>
            <a:off x="6046165" y="3523357"/>
            <a:ext cx="3191708" cy="523220"/>
          </a:xfrm>
          <a:prstGeom prst="rect">
            <a:avLst/>
          </a:prstGeom>
          <a:noFill/>
        </p:spPr>
        <p:txBody>
          <a:bodyPr wrap="square" rtlCol="0">
            <a:spAutoFit/>
          </a:bodyPr>
          <a:lstStyle/>
          <a:p>
            <a:r>
              <a:rPr lang="en-US" sz="2800" dirty="0">
                <a:solidFill>
                  <a:srgbClr val="0070C0"/>
                </a:solidFill>
                <a:latin typeface="Vivaldi" panose="03020602050506090804" pitchFamily="66" charset="0"/>
              </a:rPr>
              <a:t>Decrease Stigma</a:t>
            </a:r>
            <a:endParaRPr lang="en-VI" sz="2800" dirty="0">
              <a:solidFill>
                <a:srgbClr val="0070C0"/>
              </a:solidFill>
              <a:latin typeface="Vivaldi" panose="03020602050506090804" pitchFamily="66" charset="0"/>
            </a:endParaRPr>
          </a:p>
        </p:txBody>
      </p:sp>
      <p:sp>
        <p:nvSpPr>
          <p:cNvPr id="12" name="TextBox 11">
            <a:extLst>
              <a:ext uri="{FF2B5EF4-FFF2-40B4-BE49-F238E27FC236}">
                <a16:creationId xmlns:a16="http://schemas.microsoft.com/office/drawing/2014/main" id="{6B96E899-F7A4-518A-CC39-205AD709E0A6}"/>
              </a:ext>
            </a:extLst>
          </p:cNvPr>
          <p:cNvSpPr txBox="1"/>
          <p:nvPr/>
        </p:nvSpPr>
        <p:spPr>
          <a:xfrm>
            <a:off x="6849308" y="4220737"/>
            <a:ext cx="3654123" cy="523220"/>
          </a:xfrm>
          <a:prstGeom prst="rect">
            <a:avLst/>
          </a:prstGeom>
          <a:noFill/>
        </p:spPr>
        <p:txBody>
          <a:bodyPr wrap="square" rtlCol="0">
            <a:spAutoFit/>
          </a:bodyPr>
          <a:lstStyle/>
          <a:p>
            <a:r>
              <a:rPr lang="en-US" sz="2800" dirty="0">
                <a:solidFill>
                  <a:srgbClr val="0070C0"/>
                </a:solidFill>
                <a:latin typeface="Vivaldi" panose="03020602050506090804" pitchFamily="66" charset="0"/>
              </a:rPr>
              <a:t>Legal and ethical obligations</a:t>
            </a:r>
            <a:endParaRPr lang="en-VI" sz="2800" dirty="0">
              <a:solidFill>
                <a:srgbClr val="0070C0"/>
              </a:solidFill>
              <a:latin typeface="Vivaldi" panose="03020602050506090804" pitchFamily="66" charset="0"/>
            </a:endParaRPr>
          </a:p>
        </p:txBody>
      </p:sp>
      <p:sp>
        <p:nvSpPr>
          <p:cNvPr id="13" name="TextBox 12">
            <a:extLst>
              <a:ext uri="{FF2B5EF4-FFF2-40B4-BE49-F238E27FC236}">
                <a16:creationId xmlns:a16="http://schemas.microsoft.com/office/drawing/2014/main" id="{82252FC4-FF69-EBDC-F161-BCD668EF4AD7}"/>
              </a:ext>
            </a:extLst>
          </p:cNvPr>
          <p:cNvSpPr txBox="1"/>
          <p:nvPr/>
        </p:nvSpPr>
        <p:spPr>
          <a:xfrm>
            <a:off x="9376946" y="4975961"/>
            <a:ext cx="3556773" cy="584775"/>
          </a:xfrm>
          <a:prstGeom prst="rect">
            <a:avLst/>
          </a:prstGeom>
          <a:noFill/>
        </p:spPr>
        <p:txBody>
          <a:bodyPr wrap="square" rtlCol="0">
            <a:spAutoFit/>
          </a:bodyPr>
          <a:lstStyle/>
          <a:p>
            <a:r>
              <a:rPr lang="en-US" sz="3200" dirty="0">
                <a:solidFill>
                  <a:srgbClr val="0070C0"/>
                </a:solidFill>
                <a:latin typeface="Vivaldi" panose="03020602050506090804" pitchFamily="66" charset="0"/>
              </a:rPr>
              <a:t>Cost Savings</a:t>
            </a:r>
            <a:endParaRPr lang="en-VI" sz="3200" dirty="0">
              <a:solidFill>
                <a:srgbClr val="0070C0"/>
              </a:solidFill>
              <a:latin typeface="Vivaldi" panose="03020602050506090804" pitchFamily="66" charset="0"/>
            </a:endParaRPr>
          </a:p>
        </p:txBody>
      </p:sp>
    </p:spTree>
    <p:extLst>
      <p:ext uri="{BB962C8B-B14F-4D97-AF65-F5344CB8AC3E}">
        <p14:creationId xmlns:p14="http://schemas.microsoft.com/office/powerpoint/2010/main" val="3511014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78881-9140-5A47-D906-F9C04C67EE4E}"/>
              </a:ext>
            </a:extLst>
          </p:cNvPr>
          <p:cNvSpPr txBox="1">
            <a:spLocks/>
          </p:cNvSpPr>
          <p:nvPr/>
        </p:nvSpPr>
        <p:spPr>
          <a:xfrm>
            <a:off x="838200" y="584990"/>
            <a:ext cx="10515600" cy="111681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6600" b="1" dirty="0">
                <a:solidFill>
                  <a:srgbClr val="00B050"/>
                </a:solidFill>
                <a:latin typeface="Cochocib Script Latin Pro" panose="02000503000000020003" pitchFamily="2" charset="0"/>
              </a:rPr>
              <a:t>Company Culture</a:t>
            </a:r>
            <a:endParaRPr lang="en-VI" sz="3200" dirty="0"/>
          </a:p>
        </p:txBody>
      </p:sp>
      <p:pic>
        <p:nvPicPr>
          <p:cNvPr id="4" name="Picture 3">
            <a:extLst>
              <a:ext uri="{FF2B5EF4-FFF2-40B4-BE49-F238E27FC236}">
                <a16:creationId xmlns:a16="http://schemas.microsoft.com/office/drawing/2014/main" id="{9F258780-A48A-ADAA-539B-5440D0013A56}"/>
              </a:ext>
            </a:extLst>
          </p:cNvPr>
          <p:cNvPicPr>
            <a:picLocks noChangeAspect="1"/>
          </p:cNvPicPr>
          <p:nvPr/>
        </p:nvPicPr>
        <p:blipFill>
          <a:blip r:embed="rId2"/>
          <a:stretch>
            <a:fillRect/>
          </a:stretch>
        </p:blipFill>
        <p:spPr>
          <a:xfrm rot="20982539">
            <a:off x="1012791" y="1797589"/>
            <a:ext cx="2009775" cy="1952625"/>
          </a:xfrm>
          <a:prstGeom prst="rect">
            <a:avLst/>
          </a:prstGeom>
        </p:spPr>
      </p:pic>
      <p:pic>
        <p:nvPicPr>
          <p:cNvPr id="6" name="Picture 5">
            <a:extLst>
              <a:ext uri="{FF2B5EF4-FFF2-40B4-BE49-F238E27FC236}">
                <a16:creationId xmlns:a16="http://schemas.microsoft.com/office/drawing/2014/main" id="{2BDCD8E9-6468-4253-E51A-50AB608629AC}"/>
              </a:ext>
            </a:extLst>
          </p:cNvPr>
          <p:cNvPicPr>
            <a:picLocks noChangeAspect="1"/>
          </p:cNvPicPr>
          <p:nvPr/>
        </p:nvPicPr>
        <p:blipFill>
          <a:blip r:embed="rId3"/>
          <a:stretch>
            <a:fillRect/>
          </a:stretch>
        </p:blipFill>
        <p:spPr>
          <a:xfrm>
            <a:off x="9432980" y="2127623"/>
            <a:ext cx="1962150" cy="1495425"/>
          </a:xfrm>
          <a:prstGeom prst="rect">
            <a:avLst/>
          </a:prstGeom>
        </p:spPr>
      </p:pic>
      <p:pic>
        <p:nvPicPr>
          <p:cNvPr id="8" name="Picture 7">
            <a:extLst>
              <a:ext uri="{FF2B5EF4-FFF2-40B4-BE49-F238E27FC236}">
                <a16:creationId xmlns:a16="http://schemas.microsoft.com/office/drawing/2014/main" id="{88B3DC22-7155-622D-ABAB-A4BF06F2DE66}"/>
              </a:ext>
            </a:extLst>
          </p:cNvPr>
          <p:cNvPicPr>
            <a:picLocks noChangeAspect="1"/>
          </p:cNvPicPr>
          <p:nvPr/>
        </p:nvPicPr>
        <p:blipFill>
          <a:blip r:embed="rId4"/>
          <a:stretch>
            <a:fillRect/>
          </a:stretch>
        </p:blipFill>
        <p:spPr>
          <a:xfrm>
            <a:off x="4917579" y="3329733"/>
            <a:ext cx="1990725" cy="1438275"/>
          </a:xfrm>
          <a:prstGeom prst="rect">
            <a:avLst/>
          </a:prstGeom>
        </p:spPr>
      </p:pic>
      <p:pic>
        <p:nvPicPr>
          <p:cNvPr id="10" name="Picture 9">
            <a:extLst>
              <a:ext uri="{FF2B5EF4-FFF2-40B4-BE49-F238E27FC236}">
                <a16:creationId xmlns:a16="http://schemas.microsoft.com/office/drawing/2014/main" id="{DE34C46F-CDEF-7CEC-C475-E71646838B7D}"/>
              </a:ext>
            </a:extLst>
          </p:cNvPr>
          <p:cNvPicPr>
            <a:picLocks noChangeAspect="1"/>
          </p:cNvPicPr>
          <p:nvPr/>
        </p:nvPicPr>
        <p:blipFill>
          <a:blip r:embed="rId5"/>
          <a:stretch>
            <a:fillRect/>
          </a:stretch>
        </p:blipFill>
        <p:spPr>
          <a:xfrm>
            <a:off x="2017678" y="4315239"/>
            <a:ext cx="2047875" cy="1724025"/>
          </a:xfrm>
          <a:prstGeom prst="rect">
            <a:avLst/>
          </a:prstGeom>
        </p:spPr>
      </p:pic>
      <p:pic>
        <p:nvPicPr>
          <p:cNvPr id="12" name="Picture 11">
            <a:extLst>
              <a:ext uri="{FF2B5EF4-FFF2-40B4-BE49-F238E27FC236}">
                <a16:creationId xmlns:a16="http://schemas.microsoft.com/office/drawing/2014/main" id="{DE8DC152-185A-C49E-C0E5-6AB674E70946}"/>
              </a:ext>
            </a:extLst>
          </p:cNvPr>
          <p:cNvPicPr>
            <a:picLocks noChangeAspect="1"/>
          </p:cNvPicPr>
          <p:nvPr/>
        </p:nvPicPr>
        <p:blipFill>
          <a:blip r:embed="rId6"/>
          <a:stretch>
            <a:fillRect/>
          </a:stretch>
        </p:blipFill>
        <p:spPr>
          <a:xfrm>
            <a:off x="7885954" y="4537751"/>
            <a:ext cx="1962150" cy="1447800"/>
          </a:xfrm>
          <a:prstGeom prst="rect">
            <a:avLst/>
          </a:prstGeom>
        </p:spPr>
      </p:pic>
      <p:pic>
        <p:nvPicPr>
          <p:cNvPr id="14" name="Picture 13">
            <a:extLst>
              <a:ext uri="{FF2B5EF4-FFF2-40B4-BE49-F238E27FC236}">
                <a16:creationId xmlns:a16="http://schemas.microsoft.com/office/drawing/2014/main" id="{EB71340B-9373-65A2-0FA7-197F174F7BB8}"/>
              </a:ext>
            </a:extLst>
          </p:cNvPr>
          <p:cNvPicPr>
            <a:picLocks noChangeAspect="1"/>
          </p:cNvPicPr>
          <p:nvPr/>
        </p:nvPicPr>
        <p:blipFill>
          <a:blip r:embed="rId7"/>
          <a:stretch>
            <a:fillRect/>
          </a:stretch>
        </p:blipFill>
        <p:spPr>
          <a:xfrm rot="830434">
            <a:off x="6057834" y="1281265"/>
            <a:ext cx="2105025" cy="1466850"/>
          </a:xfrm>
          <a:prstGeom prst="rect">
            <a:avLst/>
          </a:prstGeom>
        </p:spPr>
      </p:pic>
    </p:spTree>
    <p:extLst>
      <p:ext uri="{BB962C8B-B14F-4D97-AF65-F5344CB8AC3E}">
        <p14:creationId xmlns:p14="http://schemas.microsoft.com/office/powerpoint/2010/main" val="1219982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21F8A-2CC5-A07D-8C25-9E12FF0972B0}"/>
              </a:ext>
            </a:extLst>
          </p:cNvPr>
          <p:cNvSpPr txBox="1">
            <a:spLocks/>
          </p:cNvSpPr>
          <p:nvPr/>
        </p:nvSpPr>
        <p:spPr>
          <a:xfrm>
            <a:off x="838200" y="584990"/>
            <a:ext cx="10515600" cy="111681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6600" b="1" dirty="0">
                <a:solidFill>
                  <a:srgbClr val="00B050"/>
                </a:solidFill>
                <a:latin typeface="Cochocib Script Latin Pro" panose="02000503000000020003" pitchFamily="2" charset="0"/>
              </a:rPr>
              <a:t>Access to Mental Health Care</a:t>
            </a:r>
            <a:endParaRPr lang="en-VI" sz="3200" dirty="0"/>
          </a:p>
        </p:txBody>
      </p:sp>
      <p:pic>
        <p:nvPicPr>
          <p:cNvPr id="4" name="Picture 3">
            <a:extLst>
              <a:ext uri="{FF2B5EF4-FFF2-40B4-BE49-F238E27FC236}">
                <a16:creationId xmlns:a16="http://schemas.microsoft.com/office/drawing/2014/main" id="{2AE53235-4B53-93E5-CA14-B6DBD64A8CAD}"/>
              </a:ext>
            </a:extLst>
          </p:cNvPr>
          <p:cNvPicPr>
            <a:picLocks noChangeAspect="1"/>
          </p:cNvPicPr>
          <p:nvPr/>
        </p:nvPicPr>
        <p:blipFill>
          <a:blip r:embed="rId2"/>
          <a:stretch>
            <a:fillRect/>
          </a:stretch>
        </p:blipFill>
        <p:spPr>
          <a:xfrm rot="21078751">
            <a:off x="1162457" y="1904585"/>
            <a:ext cx="2259832" cy="1462244"/>
          </a:xfrm>
          <a:prstGeom prst="rect">
            <a:avLst/>
          </a:prstGeom>
        </p:spPr>
      </p:pic>
      <p:pic>
        <p:nvPicPr>
          <p:cNvPr id="6" name="Picture 5">
            <a:extLst>
              <a:ext uri="{FF2B5EF4-FFF2-40B4-BE49-F238E27FC236}">
                <a16:creationId xmlns:a16="http://schemas.microsoft.com/office/drawing/2014/main" id="{26263B08-F806-64A2-809C-F46C99D74B89}"/>
              </a:ext>
            </a:extLst>
          </p:cNvPr>
          <p:cNvPicPr>
            <a:picLocks noChangeAspect="1"/>
          </p:cNvPicPr>
          <p:nvPr/>
        </p:nvPicPr>
        <p:blipFill>
          <a:blip r:embed="rId3"/>
          <a:stretch>
            <a:fillRect/>
          </a:stretch>
        </p:blipFill>
        <p:spPr>
          <a:xfrm>
            <a:off x="4733320" y="2859280"/>
            <a:ext cx="2222174" cy="1621280"/>
          </a:xfrm>
          <a:prstGeom prst="rect">
            <a:avLst/>
          </a:prstGeom>
        </p:spPr>
      </p:pic>
      <p:pic>
        <p:nvPicPr>
          <p:cNvPr id="8" name="Picture 7">
            <a:extLst>
              <a:ext uri="{FF2B5EF4-FFF2-40B4-BE49-F238E27FC236}">
                <a16:creationId xmlns:a16="http://schemas.microsoft.com/office/drawing/2014/main" id="{DA2EE758-3E8C-89AC-15B8-9330E52C6F4F}"/>
              </a:ext>
            </a:extLst>
          </p:cNvPr>
          <p:cNvPicPr>
            <a:picLocks noChangeAspect="1"/>
          </p:cNvPicPr>
          <p:nvPr/>
        </p:nvPicPr>
        <p:blipFill>
          <a:blip r:embed="rId4"/>
          <a:stretch>
            <a:fillRect/>
          </a:stretch>
        </p:blipFill>
        <p:spPr>
          <a:xfrm rot="926734">
            <a:off x="8175474" y="1516520"/>
            <a:ext cx="2066925" cy="2238375"/>
          </a:xfrm>
          <a:prstGeom prst="rect">
            <a:avLst/>
          </a:prstGeom>
        </p:spPr>
      </p:pic>
      <p:pic>
        <p:nvPicPr>
          <p:cNvPr id="10" name="Picture 9">
            <a:extLst>
              <a:ext uri="{FF2B5EF4-FFF2-40B4-BE49-F238E27FC236}">
                <a16:creationId xmlns:a16="http://schemas.microsoft.com/office/drawing/2014/main" id="{4FC7BBDF-0DEE-833D-7668-CFEDFA71B527}"/>
              </a:ext>
            </a:extLst>
          </p:cNvPr>
          <p:cNvPicPr>
            <a:picLocks noChangeAspect="1"/>
          </p:cNvPicPr>
          <p:nvPr/>
        </p:nvPicPr>
        <p:blipFill>
          <a:blip r:embed="rId5"/>
          <a:stretch>
            <a:fillRect/>
          </a:stretch>
        </p:blipFill>
        <p:spPr>
          <a:xfrm rot="20861684">
            <a:off x="1720504" y="4611756"/>
            <a:ext cx="1952625" cy="1781175"/>
          </a:xfrm>
          <a:prstGeom prst="rect">
            <a:avLst/>
          </a:prstGeom>
        </p:spPr>
      </p:pic>
      <p:pic>
        <p:nvPicPr>
          <p:cNvPr id="12" name="Picture 11">
            <a:extLst>
              <a:ext uri="{FF2B5EF4-FFF2-40B4-BE49-F238E27FC236}">
                <a16:creationId xmlns:a16="http://schemas.microsoft.com/office/drawing/2014/main" id="{085DE66E-7DAD-B7CF-A2E4-4F1B47E708CE}"/>
              </a:ext>
            </a:extLst>
          </p:cNvPr>
          <p:cNvPicPr>
            <a:picLocks noChangeAspect="1"/>
          </p:cNvPicPr>
          <p:nvPr/>
        </p:nvPicPr>
        <p:blipFill>
          <a:blip r:embed="rId6"/>
          <a:stretch>
            <a:fillRect/>
          </a:stretch>
        </p:blipFill>
        <p:spPr>
          <a:xfrm rot="1040441">
            <a:off x="8321785" y="4611756"/>
            <a:ext cx="2076450" cy="1476375"/>
          </a:xfrm>
          <a:prstGeom prst="rect">
            <a:avLst/>
          </a:prstGeom>
        </p:spPr>
      </p:pic>
    </p:spTree>
    <p:extLst>
      <p:ext uri="{BB962C8B-B14F-4D97-AF65-F5344CB8AC3E}">
        <p14:creationId xmlns:p14="http://schemas.microsoft.com/office/powerpoint/2010/main" val="4176937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67574-EE02-547E-30FE-2573C311483D}"/>
              </a:ext>
            </a:extLst>
          </p:cNvPr>
          <p:cNvSpPr txBox="1">
            <a:spLocks/>
          </p:cNvSpPr>
          <p:nvPr/>
        </p:nvSpPr>
        <p:spPr>
          <a:xfrm>
            <a:off x="838200" y="584990"/>
            <a:ext cx="10515600" cy="111681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6600" b="1" dirty="0">
                <a:solidFill>
                  <a:srgbClr val="00B050"/>
                </a:solidFill>
                <a:latin typeface="Cochocib Script Latin Pro" panose="02000503000000020003" pitchFamily="2" charset="0"/>
              </a:rPr>
              <a:t>Work Design</a:t>
            </a:r>
            <a:endParaRPr lang="en-VI" sz="3200" dirty="0"/>
          </a:p>
        </p:txBody>
      </p:sp>
      <p:pic>
        <p:nvPicPr>
          <p:cNvPr id="4" name="Picture 3">
            <a:extLst>
              <a:ext uri="{FF2B5EF4-FFF2-40B4-BE49-F238E27FC236}">
                <a16:creationId xmlns:a16="http://schemas.microsoft.com/office/drawing/2014/main" id="{155F0679-3534-EF75-79B2-96BF8F160908}"/>
              </a:ext>
            </a:extLst>
          </p:cNvPr>
          <p:cNvPicPr>
            <a:picLocks noChangeAspect="1"/>
          </p:cNvPicPr>
          <p:nvPr/>
        </p:nvPicPr>
        <p:blipFill>
          <a:blip r:embed="rId2"/>
          <a:stretch>
            <a:fillRect/>
          </a:stretch>
        </p:blipFill>
        <p:spPr>
          <a:xfrm rot="511117">
            <a:off x="1127015" y="1816459"/>
            <a:ext cx="2128039" cy="1833190"/>
          </a:xfrm>
          <a:prstGeom prst="rect">
            <a:avLst/>
          </a:prstGeom>
        </p:spPr>
      </p:pic>
      <p:pic>
        <p:nvPicPr>
          <p:cNvPr id="6" name="Picture 5">
            <a:extLst>
              <a:ext uri="{FF2B5EF4-FFF2-40B4-BE49-F238E27FC236}">
                <a16:creationId xmlns:a16="http://schemas.microsoft.com/office/drawing/2014/main" id="{E3EBBC49-6500-4C83-F3FB-F6A801E7E952}"/>
              </a:ext>
            </a:extLst>
          </p:cNvPr>
          <p:cNvPicPr>
            <a:picLocks noChangeAspect="1"/>
          </p:cNvPicPr>
          <p:nvPr/>
        </p:nvPicPr>
        <p:blipFill>
          <a:blip r:embed="rId3"/>
          <a:stretch>
            <a:fillRect/>
          </a:stretch>
        </p:blipFill>
        <p:spPr>
          <a:xfrm rot="21012086">
            <a:off x="3566963" y="3935330"/>
            <a:ext cx="2318246" cy="1688288"/>
          </a:xfrm>
          <a:prstGeom prst="rect">
            <a:avLst/>
          </a:prstGeom>
        </p:spPr>
      </p:pic>
      <p:pic>
        <p:nvPicPr>
          <p:cNvPr id="8" name="Picture 7">
            <a:extLst>
              <a:ext uri="{FF2B5EF4-FFF2-40B4-BE49-F238E27FC236}">
                <a16:creationId xmlns:a16="http://schemas.microsoft.com/office/drawing/2014/main" id="{7D30902A-9CD9-D94A-26E2-D408B3B56275}"/>
              </a:ext>
            </a:extLst>
          </p:cNvPr>
          <p:cNvPicPr>
            <a:picLocks noChangeAspect="1"/>
          </p:cNvPicPr>
          <p:nvPr/>
        </p:nvPicPr>
        <p:blipFill>
          <a:blip r:embed="rId4"/>
          <a:stretch>
            <a:fillRect/>
          </a:stretch>
        </p:blipFill>
        <p:spPr>
          <a:xfrm rot="565929">
            <a:off x="8574404" y="1745416"/>
            <a:ext cx="2474913" cy="1836646"/>
          </a:xfrm>
          <a:prstGeom prst="rect">
            <a:avLst/>
          </a:prstGeom>
        </p:spPr>
      </p:pic>
      <p:pic>
        <p:nvPicPr>
          <p:cNvPr id="10" name="Picture 9">
            <a:extLst>
              <a:ext uri="{FF2B5EF4-FFF2-40B4-BE49-F238E27FC236}">
                <a16:creationId xmlns:a16="http://schemas.microsoft.com/office/drawing/2014/main" id="{9AB9540F-2102-7CBE-68F8-E71C841436A6}"/>
              </a:ext>
            </a:extLst>
          </p:cNvPr>
          <p:cNvPicPr>
            <a:picLocks noChangeAspect="1"/>
          </p:cNvPicPr>
          <p:nvPr/>
        </p:nvPicPr>
        <p:blipFill>
          <a:blip r:embed="rId5"/>
          <a:stretch>
            <a:fillRect/>
          </a:stretch>
        </p:blipFill>
        <p:spPr>
          <a:xfrm rot="911989">
            <a:off x="8809631" y="4561420"/>
            <a:ext cx="2081103" cy="1483085"/>
          </a:xfrm>
          <a:prstGeom prst="rect">
            <a:avLst/>
          </a:prstGeom>
        </p:spPr>
      </p:pic>
      <p:pic>
        <p:nvPicPr>
          <p:cNvPr id="12" name="Picture 11">
            <a:extLst>
              <a:ext uri="{FF2B5EF4-FFF2-40B4-BE49-F238E27FC236}">
                <a16:creationId xmlns:a16="http://schemas.microsoft.com/office/drawing/2014/main" id="{B13BD095-57F6-C772-28F9-C65F240E6C50}"/>
              </a:ext>
            </a:extLst>
          </p:cNvPr>
          <p:cNvPicPr>
            <a:picLocks noChangeAspect="1"/>
          </p:cNvPicPr>
          <p:nvPr/>
        </p:nvPicPr>
        <p:blipFill>
          <a:blip r:embed="rId6"/>
          <a:stretch>
            <a:fillRect/>
          </a:stretch>
        </p:blipFill>
        <p:spPr>
          <a:xfrm>
            <a:off x="6403090" y="4278784"/>
            <a:ext cx="2037549" cy="1193978"/>
          </a:xfrm>
          <a:prstGeom prst="rect">
            <a:avLst/>
          </a:prstGeom>
        </p:spPr>
      </p:pic>
      <p:pic>
        <p:nvPicPr>
          <p:cNvPr id="14" name="Picture 13">
            <a:extLst>
              <a:ext uri="{FF2B5EF4-FFF2-40B4-BE49-F238E27FC236}">
                <a16:creationId xmlns:a16="http://schemas.microsoft.com/office/drawing/2014/main" id="{AD0A8BF6-16BE-E6CF-4C9F-C4B479EAF6B4}"/>
              </a:ext>
            </a:extLst>
          </p:cNvPr>
          <p:cNvPicPr>
            <a:picLocks noChangeAspect="1"/>
          </p:cNvPicPr>
          <p:nvPr/>
        </p:nvPicPr>
        <p:blipFill>
          <a:blip r:embed="rId7"/>
          <a:stretch>
            <a:fillRect/>
          </a:stretch>
        </p:blipFill>
        <p:spPr>
          <a:xfrm rot="578054">
            <a:off x="1254336" y="4923555"/>
            <a:ext cx="1847850" cy="1495425"/>
          </a:xfrm>
          <a:prstGeom prst="rect">
            <a:avLst/>
          </a:prstGeom>
        </p:spPr>
      </p:pic>
      <p:pic>
        <p:nvPicPr>
          <p:cNvPr id="16" name="Picture 15">
            <a:extLst>
              <a:ext uri="{FF2B5EF4-FFF2-40B4-BE49-F238E27FC236}">
                <a16:creationId xmlns:a16="http://schemas.microsoft.com/office/drawing/2014/main" id="{F3FB0A35-FCFF-BE13-270D-F23B07A90E71}"/>
              </a:ext>
            </a:extLst>
          </p:cNvPr>
          <p:cNvPicPr>
            <a:picLocks noChangeAspect="1"/>
          </p:cNvPicPr>
          <p:nvPr/>
        </p:nvPicPr>
        <p:blipFill>
          <a:blip r:embed="rId8"/>
          <a:stretch>
            <a:fillRect/>
          </a:stretch>
        </p:blipFill>
        <p:spPr>
          <a:xfrm>
            <a:off x="5292814" y="2208144"/>
            <a:ext cx="1733550" cy="1447800"/>
          </a:xfrm>
          <a:prstGeom prst="rect">
            <a:avLst/>
          </a:prstGeom>
        </p:spPr>
      </p:pic>
    </p:spTree>
    <p:extLst>
      <p:ext uri="{BB962C8B-B14F-4D97-AF65-F5344CB8AC3E}">
        <p14:creationId xmlns:p14="http://schemas.microsoft.com/office/powerpoint/2010/main" val="14533294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12239-F058-083B-12F3-0F9F77988754}"/>
              </a:ext>
            </a:extLst>
          </p:cNvPr>
          <p:cNvSpPr txBox="1">
            <a:spLocks/>
          </p:cNvSpPr>
          <p:nvPr/>
        </p:nvSpPr>
        <p:spPr>
          <a:xfrm>
            <a:off x="838200" y="584990"/>
            <a:ext cx="10515600" cy="111681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6600" b="1" dirty="0">
                <a:solidFill>
                  <a:srgbClr val="00B050"/>
                </a:solidFill>
                <a:latin typeface="Cochocib Script Latin Pro" panose="02000503000000020003" pitchFamily="2" charset="0"/>
              </a:rPr>
              <a:t>Resources</a:t>
            </a:r>
            <a:endParaRPr lang="en-VI" sz="3200" dirty="0"/>
          </a:p>
        </p:txBody>
      </p:sp>
      <p:sp>
        <p:nvSpPr>
          <p:cNvPr id="4" name="TextBox 3">
            <a:extLst>
              <a:ext uri="{FF2B5EF4-FFF2-40B4-BE49-F238E27FC236}">
                <a16:creationId xmlns:a16="http://schemas.microsoft.com/office/drawing/2014/main" id="{8F94434E-D76A-51E4-DA76-4250EA0C1339}"/>
              </a:ext>
            </a:extLst>
          </p:cNvPr>
          <p:cNvSpPr txBox="1"/>
          <p:nvPr/>
        </p:nvSpPr>
        <p:spPr>
          <a:xfrm>
            <a:off x="4175644" y="734355"/>
            <a:ext cx="6699805" cy="4893647"/>
          </a:xfrm>
          <a:prstGeom prst="rect">
            <a:avLst/>
          </a:prstGeom>
          <a:noFill/>
        </p:spPr>
        <p:txBody>
          <a:bodyPr wrap="square">
            <a:spAutoFit/>
          </a:bodyPr>
          <a:lstStyle/>
          <a:p>
            <a:pPr algn="l">
              <a:buFont typeface="+mj-lt"/>
              <a:buAutoNum type="arabicPeriod"/>
            </a:pPr>
            <a:r>
              <a:rPr lang="en-US" sz="1200" b="1" i="0" dirty="0">
                <a:effectLst/>
                <a:latin typeface="Times New Roman" panose="02020603050405020304" pitchFamily="18" charset="0"/>
                <a:cs typeface="Times New Roman" panose="02020603050405020304" pitchFamily="18" charset="0"/>
              </a:rPr>
              <a:t>Virgin Islands Department of Health</a:t>
            </a:r>
          </a:p>
          <a:p>
            <a:pPr lvl="1">
              <a:buFont typeface="+mj-lt"/>
              <a:buAutoNum type="arabicPeriod"/>
            </a:pPr>
            <a:r>
              <a:rPr lang="en-US" sz="1200" b="1" i="0" dirty="0">
                <a:effectLst/>
                <a:latin typeface="Times New Roman" panose="02020603050405020304" pitchFamily="18" charset="0"/>
                <a:cs typeface="Times New Roman" panose="02020603050405020304" pitchFamily="18" charset="0"/>
                <a:hlinkClick r:id="rId2"/>
              </a:rPr>
              <a:t>https://doh.vi.gov/programs/behavioral-health-alcoholism-and-drug-dependency</a:t>
            </a:r>
            <a:endParaRPr lang="en-US" sz="1200" b="1" dirty="0">
              <a:latin typeface="Times New Roman" panose="02020603050405020304" pitchFamily="18" charset="0"/>
              <a:cs typeface="Times New Roman" panose="02020603050405020304" pitchFamily="18" charset="0"/>
            </a:endParaRPr>
          </a:p>
          <a:p>
            <a:pPr lvl="1"/>
            <a:endParaRPr lang="en-US" sz="1200" b="1" i="0" dirty="0">
              <a:effectLst/>
              <a:latin typeface="Times New Roman" panose="02020603050405020304" pitchFamily="18" charset="0"/>
              <a:cs typeface="Times New Roman" panose="02020603050405020304" pitchFamily="18" charset="0"/>
            </a:endParaRPr>
          </a:p>
          <a:p>
            <a:pPr algn="l">
              <a:buFont typeface="+mj-lt"/>
              <a:buAutoNum type="arabicPeriod"/>
            </a:pPr>
            <a:r>
              <a:rPr lang="en-US" sz="1200" b="1" i="0" dirty="0">
                <a:effectLst/>
                <a:latin typeface="Times New Roman" panose="02020603050405020304" pitchFamily="18" charset="0"/>
                <a:cs typeface="Times New Roman" panose="02020603050405020304" pitchFamily="18" charset="0"/>
              </a:rPr>
              <a:t>National Helplines:</a:t>
            </a:r>
          </a:p>
          <a:p>
            <a:pPr marL="742950" lvl="1" indent="-285750" algn="just">
              <a:buFont typeface="+mj-lt"/>
              <a:buAutoNum type="arabicPeriod"/>
            </a:pPr>
            <a:r>
              <a:rPr lang="en-US" sz="1200" b="1" u="sng" dirty="0">
                <a:latin typeface="Times New Roman" panose="02020603050405020304" pitchFamily="18" charset="0"/>
                <a:cs typeface="Times New Roman" panose="02020603050405020304" pitchFamily="18" charset="0"/>
              </a:rPr>
              <a:t>988</a:t>
            </a:r>
            <a:r>
              <a:rPr lang="en-US" sz="1200" dirty="0">
                <a:latin typeface="Times New Roman" panose="02020603050405020304" pitchFamily="18" charset="0"/>
                <a:cs typeface="Times New Roman" panose="02020603050405020304" pitchFamily="18" charset="0"/>
              </a:rPr>
              <a:t> Moving to the new </a:t>
            </a:r>
            <a:r>
              <a:rPr lang="en-US" sz="1200" dirty="0">
                <a:solidFill>
                  <a:srgbClr val="FF0066"/>
                </a:solidFill>
                <a:latin typeface="Times New Roman" panose="02020603050405020304" pitchFamily="18" charset="0"/>
                <a:cs typeface="Times New Roman" panose="02020603050405020304" pitchFamily="18" charset="0"/>
              </a:rPr>
              <a:t>988</a:t>
            </a:r>
            <a:r>
              <a:rPr lang="en-US" sz="1200" dirty="0">
                <a:latin typeface="Times New Roman" panose="02020603050405020304" pitchFamily="18" charset="0"/>
                <a:cs typeface="Times New Roman" panose="02020603050405020304" pitchFamily="18" charset="0"/>
              </a:rPr>
              <a:t> number does not mean the </a:t>
            </a:r>
            <a:r>
              <a:rPr lang="en-US" sz="1200" dirty="0">
                <a:solidFill>
                  <a:srgbClr val="FF0066"/>
                </a:solidFill>
                <a:latin typeface="Times New Roman" panose="02020603050405020304" pitchFamily="18" charset="0"/>
                <a:cs typeface="Times New Roman" panose="02020603050405020304" pitchFamily="18" charset="0"/>
              </a:rPr>
              <a:t>1-800-273-8255</a:t>
            </a:r>
            <a:r>
              <a:rPr lang="en-US" sz="1200" dirty="0">
                <a:latin typeface="Times New Roman" panose="02020603050405020304" pitchFamily="18" charset="0"/>
                <a:cs typeface="Times New Roman" panose="02020603050405020304" pitchFamily="18" charset="0"/>
              </a:rPr>
              <a:t> number goes away. After July 16, 2022, using either number will get people to the same services. </a:t>
            </a:r>
            <a:r>
              <a:rPr lang="en-US" sz="1200" dirty="0">
                <a:solidFill>
                  <a:srgbClr val="FF0066"/>
                </a:solidFill>
                <a:latin typeface="Times New Roman" panose="02020603050405020304" pitchFamily="18" charset="0"/>
                <a:cs typeface="Times New Roman" panose="02020603050405020304" pitchFamily="18" charset="0"/>
              </a:rPr>
              <a:t>Veterans, Service Members, and their families can press option 1 </a:t>
            </a:r>
            <a:r>
              <a:rPr lang="en-US" sz="1200" dirty="0">
                <a:latin typeface="Times New Roman" panose="02020603050405020304" pitchFamily="18" charset="0"/>
                <a:cs typeface="Times New Roman" panose="02020603050405020304" pitchFamily="18" charset="0"/>
              </a:rPr>
              <a:t>for services the same way they did when calling the 1-800-273-8255 number and Spanish speaking individuals can continue to utilize option 2 for assistance.</a:t>
            </a:r>
          </a:p>
          <a:p>
            <a:pPr marL="742950" lvl="1" indent="-285750" algn="just">
              <a:buFont typeface="+mj-lt"/>
              <a:buAutoNum type="arabicPeriod"/>
            </a:pPr>
            <a:r>
              <a:rPr lang="en-US" sz="1200" dirty="0">
                <a:latin typeface="Times New Roman" panose="02020603050405020304" pitchFamily="18" charset="0"/>
                <a:cs typeface="Times New Roman" panose="02020603050405020304" pitchFamily="18" charset="0"/>
              </a:rPr>
              <a:t>Crisis Text Line: Text "HELLO" to 741741</a:t>
            </a:r>
          </a:p>
          <a:p>
            <a:pPr algn="l">
              <a:buFont typeface="+mj-lt"/>
              <a:buAutoNum type="arabicPeriod"/>
            </a:pPr>
            <a:r>
              <a:rPr lang="en-US" sz="1200" b="1" i="0" dirty="0">
                <a:effectLst/>
                <a:latin typeface="Times New Roman" panose="02020603050405020304" pitchFamily="18" charset="0"/>
                <a:cs typeface="Times New Roman" panose="02020603050405020304" pitchFamily="18" charset="0"/>
              </a:rPr>
              <a:t>Online Mental Health Platforms:</a:t>
            </a:r>
          </a:p>
          <a:p>
            <a:pPr marL="742950" lvl="1" indent="-285750" algn="l">
              <a:buFont typeface="+mj-lt"/>
              <a:buAutoNum type="arabicPeriod"/>
            </a:pPr>
            <a:r>
              <a:rPr lang="en-US" sz="1200" b="0" i="0" dirty="0" err="1">
                <a:solidFill>
                  <a:srgbClr val="FF0066"/>
                </a:solidFill>
                <a:effectLst/>
                <a:latin typeface="Times New Roman" panose="02020603050405020304" pitchFamily="18" charset="0"/>
                <a:cs typeface="Times New Roman" panose="02020603050405020304" pitchFamily="18" charset="0"/>
              </a:rPr>
              <a:t>BetterHelp</a:t>
            </a:r>
            <a:r>
              <a:rPr lang="en-US" sz="1200" b="0" i="0" dirty="0">
                <a:solidFill>
                  <a:srgbClr val="FF0066"/>
                </a:solidFill>
                <a:effectLst/>
                <a:latin typeface="Times New Roman" panose="02020603050405020304" pitchFamily="18" charset="0"/>
                <a:cs typeface="Times New Roman" panose="02020603050405020304" pitchFamily="18" charset="0"/>
              </a:rPr>
              <a:t>: </a:t>
            </a:r>
            <a:r>
              <a:rPr lang="en-US" sz="1200" b="0" i="0" dirty="0">
                <a:effectLst/>
                <a:latin typeface="Times New Roman" panose="02020603050405020304" pitchFamily="18" charset="0"/>
                <a:cs typeface="Times New Roman" panose="02020603050405020304" pitchFamily="18" charset="0"/>
              </a:rPr>
              <a:t>Online counseling and therapy platform.</a:t>
            </a:r>
          </a:p>
          <a:p>
            <a:pPr marL="742950" lvl="1" indent="-285750" algn="l">
              <a:buFont typeface="+mj-lt"/>
              <a:buAutoNum type="arabicPeriod"/>
            </a:pPr>
            <a:r>
              <a:rPr lang="en-US" sz="1200" b="0" i="0" dirty="0" err="1">
                <a:solidFill>
                  <a:srgbClr val="FF0066"/>
                </a:solidFill>
                <a:effectLst/>
                <a:latin typeface="Times New Roman" panose="02020603050405020304" pitchFamily="18" charset="0"/>
                <a:cs typeface="Times New Roman" panose="02020603050405020304" pitchFamily="18" charset="0"/>
              </a:rPr>
              <a:t>Talkspace</a:t>
            </a:r>
            <a:r>
              <a:rPr lang="en-US" sz="1200" b="0" i="0" dirty="0">
                <a:solidFill>
                  <a:srgbClr val="FF0066"/>
                </a:solidFill>
                <a:effectLst/>
                <a:latin typeface="Times New Roman" panose="02020603050405020304" pitchFamily="18" charset="0"/>
                <a:cs typeface="Times New Roman" panose="02020603050405020304" pitchFamily="18" charset="0"/>
              </a:rPr>
              <a:t>: </a:t>
            </a:r>
            <a:r>
              <a:rPr lang="en-US" sz="1200" b="0" i="0" dirty="0">
                <a:effectLst/>
                <a:latin typeface="Times New Roman" panose="02020603050405020304" pitchFamily="18" charset="0"/>
                <a:cs typeface="Times New Roman" panose="02020603050405020304" pitchFamily="18" charset="0"/>
              </a:rPr>
              <a:t>Online therapy with licensed therapists.</a:t>
            </a:r>
          </a:p>
          <a:p>
            <a:pPr algn="l">
              <a:buFont typeface="+mj-lt"/>
              <a:buAutoNum type="arabicPeriod"/>
            </a:pPr>
            <a:r>
              <a:rPr lang="en-US" sz="1200" b="1" i="0" dirty="0">
                <a:effectLst/>
                <a:latin typeface="Times New Roman" panose="02020603050405020304" pitchFamily="18" charset="0"/>
                <a:cs typeface="Times New Roman" panose="02020603050405020304" pitchFamily="18" charset="0"/>
              </a:rPr>
              <a:t>Mental Health Organizations:</a:t>
            </a:r>
          </a:p>
          <a:p>
            <a:pPr marL="742950" lvl="1" indent="-285750" algn="l">
              <a:buFont typeface="+mj-lt"/>
              <a:buAutoNum type="arabicPeriod"/>
            </a:pPr>
            <a:r>
              <a:rPr lang="en-US" sz="1200" b="0" i="0" dirty="0">
                <a:effectLst/>
                <a:latin typeface="Times New Roman" panose="02020603050405020304" pitchFamily="18" charset="0"/>
                <a:cs typeface="Times New Roman" panose="02020603050405020304" pitchFamily="18" charset="0"/>
              </a:rPr>
              <a:t>National Alliance on Mental Illness (NAMI): Provides support, education, and advocacy for individuals and families affected by mental health conditions.</a:t>
            </a:r>
          </a:p>
          <a:p>
            <a:pPr marL="742950" lvl="1" indent="-285750" algn="l">
              <a:buFont typeface="+mj-lt"/>
              <a:buAutoNum type="arabicPeriod"/>
            </a:pPr>
            <a:r>
              <a:rPr lang="en-US" sz="1200" b="0" i="0" dirty="0">
                <a:effectLst/>
                <a:latin typeface="Times New Roman" panose="02020603050405020304" pitchFamily="18" charset="0"/>
                <a:cs typeface="Times New Roman" panose="02020603050405020304" pitchFamily="18" charset="0"/>
              </a:rPr>
              <a:t>Mental Health America (MHA): Offers screening tools, resources, and information on mental health topics.</a:t>
            </a:r>
          </a:p>
          <a:p>
            <a:pPr algn="l">
              <a:buFont typeface="+mj-lt"/>
              <a:buAutoNum type="arabicPeriod"/>
            </a:pPr>
            <a:r>
              <a:rPr lang="en-US" sz="1200" b="1" i="0" dirty="0">
                <a:effectLst/>
                <a:latin typeface="Times New Roman" panose="02020603050405020304" pitchFamily="18" charset="0"/>
                <a:cs typeface="Times New Roman" panose="02020603050405020304" pitchFamily="18" charset="0"/>
              </a:rPr>
              <a:t>Psychology and Mental Health Websites:</a:t>
            </a:r>
          </a:p>
          <a:p>
            <a:pPr marL="742950" lvl="1" indent="-285750" algn="l">
              <a:buFont typeface="+mj-lt"/>
              <a:buAutoNum type="arabicPeriod"/>
            </a:pPr>
            <a:r>
              <a:rPr lang="en-US" sz="1200" b="0" i="0" dirty="0">
                <a:effectLst/>
                <a:latin typeface="Times New Roman" panose="02020603050405020304" pitchFamily="18" charset="0"/>
                <a:cs typeface="Times New Roman" panose="02020603050405020304" pitchFamily="18" charset="0"/>
              </a:rPr>
              <a:t>American Psychological Association (APA): Provides information on various mental health topics and resources to find psychologists.</a:t>
            </a:r>
          </a:p>
          <a:p>
            <a:pPr marL="742950" lvl="1" indent="-285750" algn="l">
              <a:buFont typeface="+mj-lt"/>
              <a:buAutoNum type="arabicPeriod"/>
            </a:pPr>
            <a:r>
              <a:rPr lang="en-US" sz="1200" b="0" i="0" dirty="0">
                <a:effectLst/>
                <a:latin typeface="Times New Roman" panose="02020603050405020304" pitchFamily="18" charset="0"/>
                <a:cs typeface="Times New Roman" panose="02020603050405020304" pitchFamily="18" charset="0"/>
              </a:rPr>
              <a:t>Mayo Clinic: Offers reliable mental health information, self-help resources, and access to specialists.</a:t>
            </a:r>
          </a:p>
          <a:p>
            <a:pPr algn="l">
              <a:buFont typeface="+mj-lt"/>
              <a:buAutoNum type="arabicPeriod"/>
            </a:pPr>
            <a:r>
              <a:rPr lang="en-US" sz="1200" b="1" i="0" dirty="0">
                <a:effectLst/>
                <a:latin typeface="Times New Roman" panose="02020603050405020304" pitchFamily="18" charset="0"/>
                <a:cs typeface="Times New Roman" panose="02020603050405020304" pitchFamily="18" charset="0"/>
              </a:rPr>
              <a:t>Mobile Apps:</a:t>
            </a:r>
          </a:p>
          <a:p>
            <a:pPr marL="742950" lvl="1" indent="-285750" algn="l">
              <a:buFont typeface="+mj-lt"/>
              <a:buAutoNum type="arabicPeriod"/>
            </a:pPr>
            <a:r>
              <a:rPr lang="en-US" sz="1200" b="0" i="0" dirty="0">
                <a:solidFill>
                  <a:srgbClr val="FF0066"/>
                </a:solidFill>
                <a:effectLst/>
                <a:latin typeface="Times New Roman" panose="02020603050405020304" pitchFamily="18" charset="0"/>
                <a:cs typeface="Times New Roman" panose="02020603050405020304" pitchFamily="18" charset="0"/>
              </a:rPr>
              <a:t>Headspace: </a:t>
            </a:r>
            <a:r>
              <a:rPr lang="en-US" sz="1200" b="0" i="0" dirty="0">
                <a:effectLst/>
                <a:latin typeface="Times New Roman" panose="02020603050405020304" pitchFamily="18" charset="0"/>
                <a:cs typeface="Times New Roman" panose="02020603050405020304" pitchFamily="18" charset="0"/>
              </a:rPr>
              <a:t>Provides guided meditation, sleep aids, and mindfulness exercises.</a:t>
            </a:r>
          </a:p>
          <a:p>
            <a:pPr marL="742950" lvl="1" indent="-285750" algn="l">
              <a:buFont typeface="+mj-lt"/>
              <a:buAutoNum type="arabicPeriod"/>
            </a:pPr>
            <a:r>
              <a:rPr lang="en-US" sz="1200" b="0" i="0" dirty="0">
                <a:solidFill>
                  <a:srgbClr val="FF0066"/>
                </a:solidFill>
                <a:effectLst/>
                <a:latin typeface="Times New Roman" panose="02020603050405020304" pitchFamily="18" charset="0"/>
                <a:cs typeface="Times New Roman" panose="02020603050405020304" pitchFamily="18" charset="0"/>
              </a:rPr>
              <a:t>Calm: </a:t>
            </a:r>
            <a:r>
              <a:rPr lang="en-US" sz="1200" b="0" i="0" dirty="0">
                <a:effectLst/>
                <a:latin typeface="Times New Roman" panose="02020603050405020304" pitchFamily="18" charset="0"/>
                <a:cs typeface="Times New Roman" panose="02020603050405020304" pitchFamily="18" charset="0"/>
              </a:rPr>
              <a:t>Offers meditation, sleep stories, and relaxation techniques</a:t>
            </a:r>
            <a:r>
              <a:rPr lang="en-US" sz="1200" dirty="0">
                <a:latin typeface="Times New Roman" panose="02020603050405020304" pitchFamily="18" charset="0"/>
                <a:cs typeface="Times New Roman" panose="02020603050405020304" pitchFamily="18" charset="0"/>
              </a:rPr>
              <a:t>.</a:t>
            </a:r>
            <a:endParaRPr lang="en-US" sz="1200" b="0" i="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4140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1FAD3-40D4-C80F-8C05-321D2BF23C58}"/>
              </a:ext>
            </a:extLst>
          </p:cNvPr>
          <p:cNvSpPr>
            <a:spLocks noGrp="1"/>
          </p:cNvSpPr>
          <p:nvPr>
            <p:ph type="title"/>
          </p:nvPr>
        </p:nvSpPr>
        <p:spPr/>
        <p:txBody>
          <a:bodyPr/>
          <a:lstStyle/>
          <a:p>
            <a:r>
              <a:rPr lang="en-US" dirty="0"/>
              <a:t>Introduction</a:t>
            </a:r>
            <a:endParaRPr lang="en-VI" dirty="0"/>
          </a:p>
        </p:txBody>
      </p:sp>
      <p:sp>
        <p:nvSpPr>
          <p:cNvPr id="3" name="Content Placeholder 2">
            <a:extLst>
              <a:ext uri="{FF2B5EF4-FFF2-40B4-BE49-F238E27FC236}">
                <a16:creationId xmlns:a16="http://schemas.microsoft.com/office/drawing/2014/main" id="{46C4A932-33BB-E758-6289-F648595D02D0}"/>
              </a:ext>
            </a:extLst>
          </p:cNvPr>
          <p:cNvSpPr>
            <a:spLocks noGrp="1"/>
          </p:cNvSpPr>
          <p:nvPr>
            <p:ph idx="1"/>
          </p:nvPr>
        </p:nvSpPr>
        <p:spPr>
          <a:xfrm>
            <a:off x="838200" y="2061469"/>
            <a:ext cx="4526512" cy="4114801"/>
          </a:xfrm>
        </p:spPr>
        <p:txBody>
          <a:bodyPr/>
          <a:lstStyle/>
          <a:p>
            <a:r>
              <a:rPr lang="en-US" sz="4000" b="1" dirty="0">
                <a:solidFill>
                  <a:srgbClr val="0070C0"/>
                </a:solidFill>
                <a:latin typeface="Cochocib Script Latin Pro" panose="020F0502020204030204" pitchFamily="2" charset="0"/>
              </a:rPr>
              <a:t>Welcome Everyone! </a:t>
            </a:r>
          </a:p>
          <a:p>
            <a:r>
              <a:rPr lang="en-US" dirty="0"/>
              <a:t>Today’s Focus…how do we maintain this balance, </a:t>
            </a:r>
            <a:r>
              <a:rPr lang="en-US" u="sng" dirty="0"/>
              <a:t>workplace edition</a:t>
            </a:r>
            <a:r>
              <a:rPr lang="en-US" dirty="0"/>
              <a:t>?</a:t>
            </a:r>
          </a:p>
          <a:p>
            <a:r>
              <a:rPr lang="en-US" dirty="0"/>
              <a:t>What role does our employment play in maintaining this balance? </a:t>
            </a:r>
          </a:p>
          <a:p>
            <a:r>
              <a:rPr lang="en-US" dirty="0"/>
              <a:t>What can we ask ourselves to help stabilize?</a:t>
            </a:r>
          </a:p>
          <a:p>
            <a:endParaRPr lang="en-VI" dirty="0"/>
          </a:p>
        </p:txBody>
      </p:sp>
      <p:pic>
        <p:nvPicPr>
          <p:cNvPr id="5" name="Picture 4" descr="A human head with a brain and a city and buildings&#10;&#10;Description automatically generated">
            <a:extLst>
              <a:ext uri="{FF2B5EF4-FFF2-40B4-BE49-F238E27FC236}">
                <a16:creationId xmlns:a16="http://schemas.microsoft.com/office/drawing/2014/main" id="{C29E46C8-5054-11E8-BAC6-167AE700CC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278276">
            <a:off x="5882953" y="1287793"/>
            <a:ext cx="5578418" cy="4935705"/>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4058001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18C71-BEE8-13AD-0D29-2151879A2927}"/>
              </a:ext>
            </a:extLst>
          </p:cNvPr>
          <p:cNvSpPr>
            <a:spLocks noGrp="1"/>
          </p:cNvSpPr>
          <p:nvPr>
            <p:ph type="title"/>
          </p:nvPr>
        </p:nvSpPr>
        <p:spPr/>
        <p:txBody>
          <a:bodyPr>
            <a:normAutofit fontScale="90000"/>
          </a:bodyPr>
          <a:lstStyle/>
          <a:p>
            <a:pPr algn="ctr"/>
            <a:r>
              <a:rPr lang="en-US" sz="8000" b="1" dirty="0">
                <a:solidFill>
                  <a:srgbClr val="00B050"/>
                </a:solidFill>
                <a:latin typeface="Cochocib Script Latin Pro" panose="02000503000000020003" pitchFamily="2" charset="0"/>
              </a:rPr>
              <a:t>M</a:t>
            </a:r>
            <a:r>
              <a:rPr lang="en-US" sz="3600" b="1" dirty="0"/>
              <a:t>ental Health in the workplace</a:t>
            </a:r>
            <a:endParaRPr lang="en-VI" sz="3600" b="1" dirty="0"/>
          </a:p>
        </p:txBody>
      </p:sp>
      <p:sp>
        <p:nvSpPr>
          <p:cNvPr id="3" name="Content Placeholder 2">
            <a:extLst>
              <a:ext uri="{FF2B5EF4-FFF2-40B4-BE49-F238E27FC236}">
                <a16:creationId xmlns:a16="http://schemas.microsoft.com/office/drawing/2014/main" id="{50D9F3A5-3AA3-36AD-68B9-9681E58A3EC6}"/>
              </a:ext>
            </a:extLst>
          </p:cNvPr>
          <p:cNvSpPr>
            <a:spLocks noGrp="1"/>
          </p:cNvSpPr>
          <p:nvPr>
            <p:ph idx="1"/>
          </p:nvPr>
        </p:nvSpPr>
        <p:spPr>
          <a:xfrm>
            <a:off x="480089" y="1701801"/>
            <a:ext cx="10515600" cy="4114801"/>
          </a:xfrm>
        </p:spPr>
        <p:txBody>
          <a:bodyPr>
            <a:normAutofit/>
          </a:bodyPr>
          <a:lstStyle/>
          <a:p>
            <a:pPr marL="274320" lvl="1" indent="0" algn="ctr">
              <a:buNone/>
            </a:pPr>
            <a:r>
              <a:rPr lang="en-US" sz="1600" i="0" dirty="0">
                <a:latin typeface="Times New Roman" panose="02020603050405020304" pitchFamily="18" charset="0"/>
                <a:cs typeface="Times New Roman" panose="02020603050405020304" pitchFamily="18" charset="0"/>
              </a:rPr>
              <a:t>The world, collectively, has experienced extraordinary </a:t>
            </a:r>
            <a:r>
              <a:rPr lang="en-US" sz="1600" b="1" i="0" dirty="0">
                <a:latin typeface="Times New Roman" panose="02020603050405020304" pitchFamily="18" charset="0"/>
                <a:cs typeface="Times New Roman" panose="02020603050405020304" pitchFamily="18" charset="0"/>
              </a:rPr>
              <a:t>changes</a:t>
            </a:r>
            <a:r>
              <a:rPr lang="en-US" sz="1600" i="0" dirty="0">
                <a:latin typeface="Times New Roman" panose="02020603050405020304" pitchFamily="18" charset="0"/>
                <a:cs typeface="Times New Roman" panose="02020603050405020304" pitchFamily="18" charset="0"/>
              </a:rPr>
              <a:t> and </a:t>
            </a:r>
            <a:r>
              <a:rPr lang="en-US" sz="1600" b="1" i="0" dirty="0">
                <a:latin typeface="Times New Roman" panose="02020603050405020304" pitchFamily="18" charset="0"/>
                <a:cs typeface="Times New Roman" panose="02020603050405020304" pitchFamily="18" charset="0"/>
              </a:rPr>
              <a:t>challenges </a:t>
            </a:r>
            <a:r>
              <a:rPr lang="en-US" sz="1600" i="0" dirty="0">
                <a:latin typeface="Times New Roman" panose="02020603050405020304" pitchFamily="18" charset="0"/>
                <a:cs typeface="Times New Roman" panose="02020603050405020304" pitchFamily="18" charset="0"/>
              </a:rPr>
              <a:t>over the past four years – the workplace is no exception. </a:t>
            </a:r>
            <a:r>
              <a:rPr lang="en-US" sz="1600" b="1" dirty="0">
                <a:latin typeface="Times New Roman" panose="02020603050405020304" pitchFamily="18" charset="0"/>
                <a:cs typeface="Times New Roman" panose="02020603050405020304" pitchFamily="18" charset="0"/>
              </a:rPr>
              <a:t>Collective trauma </a:t>
            </a:r>
            <a:r>
              <a:rPr lang="en-US" sz="1600" i="0" dirty="0">
                <a:latin typeface="Times New Roman" panose="02020603050405020304" pitchFamily="18" charset="0"/>
                <a:cs typeface="Times New Roman" panose="02020603050405020304" pitchFamily="18" charset="0"/>
              </a:rPr>
              <a:t>from the pandemic, climate disruptions, political strife, and workplace stress and burnout have reduced the gap between work, mental health, and well-being - globally. </a:t>
            </a:r>
          </a:p>
          <a:p>
            <a:pPr marL="274320" lvl="1" indent="0">
              <a:buNone/>
            </a:pPr>
            <a:endParaRPr lang="en-US" sz="1600" b="1" i="0" dirty="0">
              <a:latin typeface="Times New Roman" panose="02020603050405020304" pitchFamily="18" charset="0"/>
              <a:cs typeface="Times New Roman" panose="02020603050405020304" pitchFamily="18" charset="0"/>
            </a:endParaRPr>
          </a:p>
          <a:p>
            <a:pPr marL="274320" lvl="1" indent="0">
              <a:buNone/>
            </a:pPr>
            <a:r>
              <a:rPr lang="en-US" sz="1600" b="1" dirty="0">
                <a:latin typeface="Times New Roman" panose="02020603050405020304" pitchFamily="18" charset="0"/>
                <a:cs typeface="Times New Roman" panose="02020603050405020304" pitchFamily="18" charset="0"/>
              </a:rPr>
              <a:t>We see where now WHO or the World Health Organization and the Surgeon General state:</a:t>
            </a:r>
          </a:p>
          <a:p>
            <a:pPr lvl="1"/>
            <a:r>
              <a:rPr lang="en-US" sz="1600" dirty="0"/>
              <a:t>The ongoing pandemic and the changes it provoked have also led more workers to view employer-provided mental health support as a right, not a mere perk. As the WHO recently noted, “Working people, like all people, deserve an inherent right to the highest attainable standard of mental health at work, regardless of their type of employment.” </a:t>
            </a:r>
          </a:p>
          <a:p>
            <a:pPr lvl="1"/>
            <a:r>
              <a:rPr lang="en-US" sz="1600" dirty="0"/>
              <a:t>Younger generations, especially, are seeking workplaces where they feel safe discussing their needs, struggles, and personal obligations—and one that provides mental health resources. This includes quality mental health benefits and a work environment designed to help prevent stress and burnout. </a:t>
            </a:r>
            <a:r>
              <a:rPr lang="en-US" sz="1600" b="1" dirty="0">
                <a:solidFill>
                  <a:srgbClr val="C00000"/>
                </a:solidFill>
              </a:rPr>
              <a:t>When employers fail to invest in their employees’ well-being, employees aren’t afraid to look for an employer who will.</a:t>
            </a:r>
          </a:p>
          <a:p>
            <a:pPr lvl="1"/>
            <a:endParaRPr lang="en-VI" sz="1600" b="1" i="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6935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64D03-CAA3-2E13-0E5E-DBF0BA6D4E11}"/>
              </a:ext>
            </a:extLst>
          </p:cNvPr>
          <p:cNvSpPr>
            <a:spLocks noGrp="1"/>
          </p:cNvSpPr>
          <p:nvPr>
            <p:ph type="title"/>
          </p:nvPr>
        </p:nvSpPr>
        <p:spPr>
          <a:xfrm>
            <a:off x="838200" y="123324"/>
            <a:ext cx="10515600" cy="1116811"/>
          </a:xfrm>
        </p:spPr>
        <p:txBody>
          <a:bodyPr>
            <a:noAutofit/>
          </a:bodyPr>
          <a:lstStyle/>
          <a:p>
            <a:pPr algn="ctr"/>
            <a:r>
              <a:rPr lang="en-US" sz="7200" b="1" dirty="0">
                <a:solidFill>
                  <a:srgbClr val="00B050"/>
                </a:solidFill>
                <a:latin typeface="Cochocib Script Latin Pro" panose="02000503000000020003" pitchFamily="2" charset="0"/>
              </a:rPr>
              <a:t>S</a:t>
            </a:r>
            <a:r>
              <a:rPr lang="en-US" sz="2800" dirty="0"/>
              <a:t>hift toward mental health safety: workplace</a:t>
            </a:r>
            <a:endParaRPr lang="en-VI" sz="2800" dirty="0"/>
          </a:p>
        </p:txBody>
      </p:sp>
      <p:sp>
        <p:nvSpPr>
          <p:cNvPr id="3" name="Content Placeholder 2">
            <a:extLst>
              <a:ext uri="{FF2B5EF4-FFF2-40B4-BE49-F238E27FC236}">
                <a16:creationId xmlns:a16="http://schemas.microsoft.com/office/drawing/2014/main" id="{8FB90930-74D0-2C9F-4E02-7357B38320E2}"/>
              </a:ext>
            </a:extLst>
          </p:cNvPr>
          <p:cNvSpPr>
            <a:spLocks noGrp="1"/>
          </p:cNvSpPr>
          <p:nvPr>
            <p:ph idx="1"/>
          </p:nvPr>
        </p:nvSpPr>
        <p:spPr>
          <a:xfrm>
            <a:off x="786047" y="1491272"/>
            <a:ext cx="10515600" cy="4114801"/>
          </a:xfrm>
        </p:spPr>
        <p:txBody>
          <a:bodyPr/>
          <a:lstStyle/>
          <a:p>
            <a:pPr algn="ctr"/>
            <a:r>
              <a:rPr lang="en-US" dirty="0"/>
              <a:t>“We have the power to make workplaces engines for mental health and well-being. Doing so will require organizations to rethink how they protect workers from harm, foster a sense of connection among workers, show them that they matter, make space for their lives outside work, and support their long-term professional growth,” said U.S. Surgeon General Vivek Murthy in his recently released Framework for Mental Health and Well-Being in the Workplace. “This may not be easy. But it will be worth it, because the benefits will accrue to both workers and organizations.”</a:t>
            </a:r>
            <a:endParaRPr lang="en-US" dirty="0">
              <a:hlinkClick r:id="rId2"/>
            </a:endParaRPr>
          </a:p>
          <a:p>
            <a:endParaRPr lang="en-US" dirty="0">
              <a:hlinkClick r:id="rId2"/>
            </a:endParaRPr>
          </a:p>
          <a:p>
            <a:r>
              <a:rPr lang="en-US" dirty="0">
                <a:hlinkClick r:id="rId2"/>
              </a:rPr>
              <a:t>Workplace Mental Health &amp; Well-Being — Current Priorities of the U.S. Surgeon General (hhs.gov)</a:t>
            </a:r>
            <a:endParaRPr lang="en-VI" dirty="0"/>
          </a:p>
        </p:txBody>
      </p:sp>
    </p:spTree>
    <p:extLst>
      <p:ext uri="{BB962C8B-B14F-4D97-AF65-F5344CB8AC3E}">
        <p14:creationId xmlns:p14="http://schemas.microsoft.com/office/powerpoint/2010/main" val="1544343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D62CB3-55C0-23D8-65D7-D4EE5F65C520}"/>
              </a:ext>
            </a:extLst>
          </p:cNvPr>
          <p:cNvSpPr>
            <a:spLocks noGrp="1"/>
          </p:cNvSpPr>
          <p:nvPr>
            <p:ph idx="1"/>
          </p:nvPr>
        </p:nvSpPr>
        <p:spPr/>
        <p:txBody>
          <a:bodyPr/>
          <a:lstStyle/>
          <a:p>
            <a:r>
              <a:rPr lang="en-US" dirty="0"/>
              <a:t>1. Most employees face mental health struggles (for a number of reasons) – many do NOT seek help</a:t>
            </a:r>
          </a:p>
          <a:p>
            <a:r>
              <a:rPr lang="en-US" dirty="0"/>
              <a:t>2. Many employees struggle to get the right care</a:t>
            </a:r>
          </a:p>
          <a:p>
            <a:r>
              <a:rPr lang="en-US" dirty="0"/>
              <a:t>3. More people are discussing mental health at work, propelling a culture shift</a:t>
            </a:r>
          </a:p>
          <a:p>
            <a:r>
              <a:rPr lang="en-US" dirty="0"/>
              <a:t>4. Leaders/managers lack required mental health resources – readily available</a:t>
            </a:r>
          </a:p>
          <a:p>
            <a:r>
              <a:rPr lang="en-US" dirty="0"/>
              <a:t>5. Employees are increasingly stressed and burnt out, signaling a need for better work design(s)</a:t>
            </a:r>
          </a:p>
          <a:p>
            <a:endParaRPr lang="en-US" dirty="0"/>
          </a:p>
          <a:p>
            <a:endParaRPr lang="en-VI" dirty="0"/>
          </a:p>
        </p:txBody>
      </p:sp>
      <p:sp>
        <p:nvSpPr>
          <p:cNvPr id="4" name="Title 1">
            <a:extLst>
              <a:ext uri="{FF2B5EF4-FFF2-40B4-BE49-F238E27FC236}">
                <a16:creationId xmlns:a16="http://schemas.microsoft.com/office/drawing/2014/main" id="{763F9E1E-F0EC-6F61-3801-4943C96FF51D}"/>
              </a:ext>
            </a:extLst>
          </p:cNvPr>
          <p:cNvSpPr>
            <a:spLocks noGrp="1"/>
          </p:cNvSpPr>
          <p:nvPr>
            <p:ph type="title"/>
          </p:nvPr>
        </p:nvSpPr>
        <p:spPr>
          <a:xfrm>
            <a:off x="838200" y="584200"/>
            <a:ext cx="10515600" cy="1117600"/>
          </a:xfrm>
        </p:spPr>
        <p:txBody>
          <a:bodyPr>
            <a:normAutofit/>
          </a:bodyPr>
          <a:lstStyle/>
          <a:p>
            <a:pPr algn="ctr"/>
            <a:r>
              <a:rPr lang="en-US" sz="7200" b="1" dirty="0">
                <a:solidFill>
                  <a:srgbClr val="00B050"/>
                </a:solidFill>
                <a:latin typeface="Cochocib Script Latin Pro" panose="02000503000000020003" pitchFamily="2" charset="0"/>
              </a:rPr>
              <a:t>T</a:t>
            </a:r>
            <a:r>
              <a:rPr lang="en-US" sz="3600" b="1" dirty="0"/>
              <a:t>op 2023 Insights (national surveys)</a:t>
            </a:r>
            <a:endParaRPr lang="en-VI" sz="3600" b="1" dirty="0"/>
          </a:p>
        </p:txBody>
      </p:sp>
    </p:spTree>
    <p:extLst>
      <p:ext uri="{BB962C8B-B14F-4D97-AF65-F5344CB8AC3E}">
        <p14:creationId xmlns:p14="http://schemas.microsoft.com/office/powerpoint/2010/main" val="4186487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669AF-78C6-F3C3-7257-4DF9F7B8FEF7}"/>
              </a:ext>
            </a:extLst>
          </p:cNvPr>
          <p:cNvSpPr>
            <a:spLocks noGrp="1"/>
          </p:cNvSpPr>
          <p:nvPr>
            <p:ph type="title"/>
          </p:nvPr>
        </p:nvSpPr>
        <p:spPr>
          <a:xfrm>
            <a:off x="838200" y="838200"/>
            <a:ext cx="5480713" cy="1514015"/>
          </a:xfrm>
        </p:spPr>
        <p:txBody>
          <a:bodyPr vert="horz" lIns="91440" tIns="45720" rIns="91440" bIns="45720" rtlCol="0" anchor="ctr">
            <a:normAutofit fontScale="90000"/>
          </a:bodyPr>
          <a:lstStyle/>
          <a:p>
            <a:pPr algn="ctr"/>
            <a:r>
              <a:rPr lang="en-US" sz="7200" b="1" dirty="0">
                <a:solidFill>
                  <a:srgbClr val="00B050"/>
                </a:solidFill>
                <a:latin typeface="Cochocib Script Latin Pro" panose="02000503000000020003" pitchFamily="2" charset="0"/>
              </a:rPr>
              <a:t>M</a:t>
            </a:r>
            <a:r>
              <a:rPr lang="en-US" sz="3400" dirty="0"/>
              <a:t>ost employees face mental health struggles</a:t>
            </a:r>
          </a:p>
        </p:txBody>
      </p:sp>
      <p:pic>
        <p:nvPicPr>
          <p:cNvPr id="5" name="Content Placeholder 4">
            <a:extLst>
              <a:ext uri="{FF2B5EF4-FFF2-40B4-BE49-F238E27FC236}">
                <a16:creationId xmlns:a16="http://schemas.microsoft.com/office/drawing/2014/main" id="{E87BFC5C-F0A6-64A3-0814-968A6C8FB6F2}"/>
              </a:ext>
            </a:extLst>
          </p:cNvPr>
          <p:cNvPicPr>
            <a:picLocks noGrp="1" noChangeAspect="1"/>
          </p:cNvPicPr>
          <p:nvPr>
            <p:ph idx="1"/>
          </p:nvPr>
        </p:nvPicPr>
        <p:blipFill>
          <a:blip r:embed="rId2"/>
          <a:stretch>
            <a:fillRect/>
          </a:stretch>
        </p:blipFill>
        <p:spPr>
          <a:xfrm>
            <a:off x="1179981" y="2472856"/>
            <a:ext cx="5204994" cy="3028163"/>
          </a:xfrm>
          <a:noFill/>
        </p:spPr>
      </p:pic>
      <p:sp>
        <p:nvSpPr>
          <p:cNvPr id="6" name="TextBox 5">
            <a:extLst>
              <a:ext uri="{FF2B5EF4-FFF2-40B4-BE49-F238E27FC236}">
                <a16:creationId xmlns:a16="http://schemas.microsoft.com/office/drawing/2014/main" id="{07044F08-C409-302B-B9CE-C2A1DF08B9AD}"/>
              </a:ext>
            </a:extLst>
          </p:cNvPr>
          <p:cNvSpPr txBox="1"/>
          <p:nvPr/>
        </p:nvSpPr>
        <p:spPr>
          <a:xfrm>
            <a:off x="7924811" y="838200"/>
            <a:ext cx="3428988" cy="5338761"/>
          </a:xfrm>
        </p:spPr>
        <p:txBody>
          <a:bodyPr vert="horz" lIns="91440" tIns="45720" rIns="91440" bIns="45720" rtlCol="0">
            <a:normAutofit/>
          </a:bodyPr>
          <a:lstStyle/>
          <a:p>
            <a:pPr indent="-228600" algn="just">
              <a:spcAft>
                <a:spcPts val="600"/>
              </a:spcAft>
              <a:buSzPct val="80000"/>
            </a:pPr>
            <a:r>
              <a:rPr lang="en-US" sz="1500" dirty="0"/>
              <a:t>*% based on a national survey (</a:t>
            </a:r>
            <a:r>
              <a:rPr lang="en-US" sz="1500" b="1" dirty="0"/>
              <a:t>for educational purposes</a:t>
            </a:r>
            <a:r>
              <a:rPr lang="en-US" sz="1500" dirty="0"/>
              <a:t>)</a:t>
            </a:r>
          </a:p>
          <a:p>
            <a:pPr indent="-228600" algn="just">
              <a:spcAft>
                <a:spcPts val="600"/>
              </a:spcAft>
              <a:buSzPct val="80000"/>
            </a:pPr>
            <a:r>
              <a:rPr lang="en-US" sz="1500" dirty="0"/>
              <a:t>*survey findings did shed some light on why this is happening…</a:t>
            </a:r>
          </a:p>
          <a:p>
            <a:pPr indent="-228600" algn="just">
              <a:spcAft>
                <a:spcPts val="600"/>
              </a:spcAft>
              <a:buSzPct val="80000"/>
            </a:pPr>
            <a:r>
              <a:rPr lang="en-US" sz="1500" dirty="0"/>
              <a:t>(1) COVID 19 exacerbated an existing shortage or mental health professionals; presenting persons with a decision – forgo care or pay for a provider who is outside the network and does not take insurance – according to NAMI (National Alliance on Mental Illness) – cost is one of the biggest barriers to getting treatment. </a:t>
            </a:r>
          </a:p>
          <a:p>
            <a:pPr indent="-228600" algn="just">
              <a:spcAft>
                <a:spcPts val="600"/>
              </a:spcAft>
              <a:buSzPct val="80000"/>
            </a:pPr>
            <a:r>
              <a:rPr lang="en-US" sz="1500" dirty="0"/>
              <a:t>(2)  Stigma –despite more people discussing mental health in the workplace, many employees still fear that their reputation, relationships, or job status could be jeopardized if they disclose their mental health struggle or diagnosis at work. </a:t>
            </a:r>
          </a:p>
        </p:txBody>
      </p:sp>
      <p:sp>
        <p:nvSpPr>
          <p:cNvPr id="13" name="Date Placeholder 3">
            <a:extLst>
              <a:ext uri="{FF2B5EF4-FFF2-40B4-BE49-F238E27FC236}">
                <a16:creationId xmlns:a16="http://schemas.microsoft.com/office/drawing/2014/main" id="{FC4315EF-4DA4-4F53-AD57-9AEA11A06741}"/>
              </a:ext>
            </a:extLst>
          </p:cNvPr>
          <p:cNvSpPr>
            <a:spLocks noGrp="1"/>
          </p:cNvSpPr>
          <p:nvPr>
            <p:ph type="dt" sz="half" idx="10"/>
          </p:nvPr>
        </p:nvSpPr>
        <p:spPr>
          <a:xfrm rot="5400000">
            <a:off x="10425981" y="4687095"/>
            <a:ext cx="2706690" cy="365125"/>
          </a:xfrm>
        </p:spPr>
        <p:txBody>
          <a:bodyPr/>
          <a:lstStyle/>
          <a:p>
            <a:pPr>
              <a:spcAft>
                <a:spcPts val="600"/>
              </a:spcAft>
            </a:pPr>
            <a:fld id="{8A2A1093-4528-4FF6-86E9-CF772E082AFB}" type="datetime1">
              <a:rPr lang="en-US" smtClean="0"/>
              <a:pPr>
                <a:spcAft>
                  <a:spcPts val="600"/>
                </a:spcAft>
              </a:pPr>
              <a:t>7/12/2023</a:t>
            </a:fld>
            <a:endParaRPr lang="en-US"/>
          </a:p>
        </p:txBody>
      </p:sp>
      <p:sp>
        <p:nvSpPr>
          <p:cNvPr id="15" name="Slide Number Placeholder 18">
            <a:extLst>
              <a:ext uri="{FF2B5EF4-FFF2-40B4-BE49-F238E27FC236}">
                <a16:creationId xmlns:a16="http://schemas.microsoft.com/office/drawing/2014/main" id="{F664BE16-65FE-4E58-BF5C-475E8F8EA464}"/>
              </a:ext>
            </a:extLst>
          </p:cNvPr>
          <p:cNvSpPr>
            <a:spLocks noGrp="1"/>
          </p:cNvSpPr>
          <p:nvPr>
            <p:ph type="sldNum" sz="quarter" idx="12"/>
          </p:nvPr>
        </p:nvSpPr>
        <p:spPr>
          <a:xfrm>
            <a:off x="11512296" y="6356350"/>
            <a:ext cx="574620" cy="365125"/>
          </a:xfrm>
        </p:spPr>
        <p:txBody>
          <a:bodyPr/>
          <a:lstStyle/>
          <a:p>
            <a:pPr>
              <a:spcAft>
                <a:spcPts val="600"/>
              </a:spcAft>
            </a:pPr>
            <a:fld id="{3E131995-E962-4131-8504-6B962D7140A6}" type="slidenum">
              <a:rPr lang="en-US" smtClean="0"/>
              <a:pPr>
                <a:spcAft>
                  <a:spcPts val="600"/>
                </a:spcAft>
              </a:pPr>
              <a:t>6</a:t>
            </a:fld>
            <a:endParaRPr lang="en-US"/>
          </a:p>
        </p:txBody>
      </p:sp>
    </p:spTree>
    <p:extLst>
      <p:ext uri="{BB962C8B-B14F-4D97-AF65-F5344CB8AC3E}">
        <p14:creationId xmlns:p14="http://schemas.microsoft.com/office/powerpoint/2010/main" val="17999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74789-A1EB-705B-2EC5-B4262887B144}"/>
              </a:ext>
            </a:extLst>
          </p:cNvPr>
          <p:cNvSpPr>
            <a:spLocks noGrp="1"/>
          </p:cNvSpPr>
          <p:nvPr>
            <p:ph type="title"/>
          </p:nvPr>
        </p:nvSpPr>
        <p:spPr>
          <a:xfrm>
            <a:off x="810386" y="991776"/>
            <a:ext cx="10515600" cy="1116811"/>
          </a:xfrm>
        </p:spPr>
        <p:txBody>
          <a:bodyPr>
            <a:normAutofit fontScale="90000"/>
          </a:bodyPr>
          <a:lstStyle/>
          <a:p>
            <a:pPr algn="ctr"/>
            <a:r>
              <a:rPr lang="en-US" sz="8000" b="1" dirty="0">
                <a:solidFill>
                  <a:srgbClr val="00B050"/>
                </a:solidFill>
                <a:latin typeface="Cochocib Script Latin Pro" panose="02000503000000020003" pitchFamily="2" charset="0"/>
              </a:rPr>
              <a:t>M</a:t>
            </a:r>
            <a:r>
              <a:rPr lang="en-US" sz="3100" dirty="0"/>
              <a:t>any employees struggle to get the right care</a:t>
            </a:r>
            <a:br>
              <a:rPr lang="en-US" dirty="0"/>
            </a:br>
            <a:endParaRPr lang="en-VI" dirty="0"/>
          </a:p>
        </p:txBody>
      </p:sp>
      <p:graphicFrame>
        <p:nvGraphicFramePr>
          <p:cNvPr id="4" name="Table 4">
            <a:extLst>
              <a:ext uri="{FF2B5EF4-FFF2-40B4-BE49-F238E27FC236}">
                <a16:creationId xmlns:a16="http://schemas.microsoft.com/office/drawing/2014/main" id="{43958258-E4A4-B10C-6265-C9C9FC1BAC9B}"/>
              </a:ext>
            </a:extLst>
          </p:cNvPr>
          <p:cNvGraphicFramePr>
            <a:graphicFrameLocks noGrp="1"/>
          </p:cNvGraphicFramePr>
          <p:nvPr>
            <p:ph idx="1"/>
            <p:extLst>
              <p:ext uri="{D42A27DB-BD31-4B8C-83A1-F6EECF244321}">
                <p14:modId xmlns:p14="http://schemas.microsoft.com/office/powerpoint/2010/main" val="3794956011"/>
              </p:ext>
            </p:extLst>
          </p:nvPr>
        </p:nvGraphicFramePr>
        <p:xfrm>
          <a:off x="838200" y="2062163"/>
          <a:ext cx="10515600" cy="914400"/>
        </p:xfrm>
        <a:graphic>
          <a:graphicData uri="http://schemas.openxmlformats.org/drawingml/2006/table">
            <a:tbl>
              <a:tblPr firstRow="1" bandRow="1">
                <a:tableStyleId>{5940675A-B579-460E-94D1-54222C63F5DA}</a:tableStyleId>
              </a:tblPr>
              <a:tblGrid>
                <a:gridCol w="5257800">
                  <a:extLst>
                    <a:ext uri="{9D8B030D-6E8A-4147-A177-3AD203B41FA5}">
                      <a16:colId xmlns:a16="http://schemas.microsoft.com/office/drawing/2014/main" val="1175470221"/>
                    </a:ext>
                  </a:extLst>
                </a:gridCol>
                <a:gridCol w="5257800">
                  <a:extLst>
                    <a:ext uri="{9D8B030D-6E8A-4147-A177-3AD203B41FA5}">
                      <a16:colId xmlns:a16="http://schemas.microsoft.com/office/drawing/2014/main" val="288075227"/>
                    </a:ext>
                  </a:extLst>
                </a:gridCol>
              </a:tblGrid>
              <a:tr h="370840">
                <a:tc>
                  <a:txBody>
                    <a:bodyPr/>
                    <a:lstStyle/>
                    <a:p>
                      <a:pPr algn="ctr"/>
                      <a:r>
                        <a:rPr lang="en-US" dirty="0">
                          <a:solidFill>
                            <a:srgbClr val="C00000"/>
                          </a:solidFill>
                        </a:rPr>
                        <a:t>67%</a:t>
                      </a:r>
                    </a:p>
                    <a:p>
                      <a:pPr algn="ctr"/>
                      <a:r>
                        <a:rPr lang="en-US" dirty="0"/>
                        <a:t>Employee benefits leaders who said it’s easy for employees to find mental health care.</a:t>
                      </a:r>
                      <a:endParaRPr lang="en-VI" dirty="0"/>
                    </a:p>
                  </a:txBody>
                  <a:tcPr/>
                </a:tc>
                <a:tc>
                  <a:txBody>
                    <a:bodyPr/>
                    <a:lstStyle/>
                    <a:p>
                      <a:pPr algn="ctr"/>
                      <a:r>
                        <a:rPr lang="en-US" dirty="0">
                          <a:solidFill>
                            <a:srgbClr val="C00000"/>
                          </a:solidFill>
                        </a:rPr>
                        <a:t>51%</a:t>
                      </a:r>
                    </a:p>
                    <a:p>
                      <a:pPr algn="ctr"/>
                      <a:r>
                        <a:rPr lang="en-US" dirty="0"/>
                        <a:t>Worker’s who said it’s easy to find mental health care for them and their families.</a:t>
                      </a:r>
                      <a:endParaRPr lang="en-VI" dirty="0"/>
                    </a:p>
                  </a:txBody>
                  <a:tcPr/>
                </a:tc>
                <a:extLst>
                  <a:ext uri="{0D108BD9-81ED-4DB2-BD59-A6C34878D82A}">
                    <a16:rowId xmlns:a16="http://schemas.microsoft.com/office/drawing/2014/main" val="2666306558"/>
                  </a:ext>
                </a:extLst>
              </a:tr>
            </a:tbl>
          </a:graphicData>
        </a:graphic>
      </p:graphicFrame>
      <p:sp>
        <p:nvSpPr>
          <p:cNvPr id="5" name="TextBox 4">
            <a:extLst>
              <a:ext uri="{FF2B5EF4-FFF2-40B4-BE49-F238E27FC236}">
                <a16:creationId xmlns:a16="http://schemas.microsoft.com/office/drawing/2014/main" id="{AF0114F9-C631-C311-95DE-10973E3D7C0A}"/>
              </a:ext>
            </a:extLst>
          </p:cNvPr>
          <p:cNvSpPr txBox="1"/>
          <p:nvPr/>
        </p:nvSpPr>
        <p:spPr>
          <a:xfrm>
            <a:off x="3528959" y="3643693"/>
            <a:ext cx="5302129" cy="923330"/>
          </a:xfrm>
          <a:prstGeom prst="rect">
            <a:avLst/>
          </a:prstGeom>
          <a:noFill/>
        </p:spPr>
        <p:txBody>
          <a:bodyPr wrap="square" rtlCol="0">
            <a:spAutoFit/>
          </a:bodyPr>
          <a:lstStyle/>
          <a:p>
            <a:pPr algn="ctr"/>
            <a:r>
              <a:rPr lang="en-US" dirty="0"/>
              <a:t>This, and other survey data indicate a disconnect between employees and employers regarding the ease of finding mental health care. </a:t>
            </a:r>
            <a:endParaRPr lang="en-VI" dirty="0"/>
          </a:p>
        </p:txBody>
      </p:sp>
    </p:spTree>
    <p:extLst>
      <p:ext uri="{BB962C8B-B14F-4D97-AF65-F5344CB8AC3E}">
        <p14:creationId xmlns:p14="http://schemas.microsoft.com/office/powerpoint/2010/main" val="159052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D6A8A-308C-5BCF-831A-3B608B96F07B}"/>
              </a:ext>
            </a:extLst>
          </p:cNvPr>
          <p:cNvSpPr>
            <a:spLocks noGrp="1"/>
          </p:cNvSpPr>
          <p:nvPr>
            <p:ph type="title"/>
          </p:nvPr>
        </p:nvSpPr>
        <p:spPr>
          <a:xfrm>
            <a:off x="838200" y="706678"/>
            <a:ext cx="10515600" cy="1116811"/>
          </a:xfrm>
        </p:spPr>
        <p:txBody>
          <a:bodyPr>
            <a:normAutofit fontScale="90000"/>
          </a:bodyPr>
          <a:lstStyle/>
          <a:p>
            <a:pPr algn="ctr"/>
            <a:r>
              <a:rPr lang="en-US" sz="8000" b="1" dirty="0">
                <a:solidFill>
                  <a:srgbClr val="00B050"/>
                </a:solidFill>
                <a:latin typeface="Cochocib Script Latin Pro" panose="02000503000000020003" pitchFamily="2" charset="0"/>
              </a:rPr>
              <a:t>M</a:t>
            </a:r>
            <a:r>
              <a:rPr lang="en-US" sz="2700" dirty="0"/>
              <a:t>ore people are discussing mental </a:t>
            </a:r>
            <a:r>
              <a:rPr lang="en-US" sz="2200" dirty="0"/>
              <a:t>health at work, propelling a culture shift</a:t>
            </a:r>
            <a:br>
              <a:rPr lang="en-US" dirty="0"/>
            </a:br>
            <a:endParaRPr lang="en-VI" dirty="0"/>
          </a:p>
        </p:txBody>
      </p:sp>
      <p:pic>
        <p:nvPicPr>
          <p:cNvPr id="5" name="Content Placeholder 4">
            <a:extLst>
              <a:ext uri="{FF2B5EF4-FFF2-40B4-BE49-F238E27FC236}">
                <a16:creationId xmlns:a16="http://schemas.microsoft.com/office/drawing/2014/main" id="{18471492-351C-3E19-61AA-ECBE39955054}"/>
              </a:ext>
            </a:extLst>
          </p:cNvPr>
          <p:cNvPicPr>
            <a:picLocks noGrp="1" noChangeAspect="1"/>
          </p:cNvPicPr>
          <p:nvPr>
            <p:ph idx="1"/>
          </p:nvPr>
        </p:nvPicPr>
        <p:blipFill>
          <a:blip r:embed="rId2"/>
          <a:stretch>
            <a:fillRect/>
          </a:stretch>
        </p:blipFill>
        <p:spPr>
          <a:xfrm>
            <a:off x="804487" y="1593264"/>
            <a:ext cx="4505325" cy="2362586"/>
          </a:xfrm>
        </p:spPr>
      </p:pic>
      <p:pic>
        <p:nvPicPr>
          <p:cNvPr id="7" name="Picture 6">
            <a:extLst>
              <a:ext uri="{FF2B5EF4-FFF2-40B4-BE49-F238E27FC236}">
                <a16:creationId xmlns:a16="http://schemas.microsoft.com/office/drawing/2014/main" id="{552571BF-C123-1235-4D1C-EDC3E546EE80}"/>
              </a:ext>
            </a:extLst>
          </p:cNvPr>
          <p:cNvPicPr>
            <a:picLocks noChangeAspect="1"/>
          </p:cNvPicPr>
          <p:nvPr/>
        </p:nvPicPr>
        <p:blipFill>
          <a:blip r:embed="rId3"/>
          <a:stretch>
            <a:fillRect/>
          </a:stretch>
        </p:blipFill>
        <p:spPr>
          <a:xfrm>
            <a:off x="752100" y="4130446"/>
            <a:ext cx="4610100" cy="2727554"/>
          </a:xfrm>
          <a:prstGeom prst="rect">
            <a:avLst/>
          </a:prstGeom>
        </p:spPr>
      </p:pic>
      <p:sp>
        <p:nvSpPr>
          <p:cNvPr id="8" name="TextBox 7">
            <a:extLst>
              <a:ext uri="{FF2B5EF4-FFF2-40B4-BE49-F238E27FC236}">
                <a16:creationId xmlns:a16="http://schemas.microsoft.com/office/drawing/2014/main" id="{90F942D1-585E-AAD3-2513-76E6CA9E50DD}"/>
              </a:ext>
            </a:extLst>
          </p:cNvPr>
          <p:cNvSpPr txBox="1"/>
          <p:nvPr/>
        </p:nvSpPr>
        <p:spPr>
          <a:xfrm>
            <a:off x="5702173" y="1603599"/>
            <a:ext cx="5935649" cy="646331"/>
          </a:xfrm>
          <a:prstGeom prst="rect">
            <a:avLst/>
          </a:prstGeom>
          <a:noFill/>
        </p:spPr>
        <p:txBody>
          <a:bodyPr wrap="square" rtlCol="0">
            <a:spAutoFit/>
          </a:bodyPr>
          <a:lstStyle/>
          <a:p>
            <a:r>
              <a:rPr lang="en-US" b="1" i="1" dirty="0"/>
              <a:t>From</a:t>
            </a:r>
            <a:r>
              <a:rPr lang="en-US" dirty="0"/>
              <a:t> 2001-2003, the % of workers who said mental health is discussed in at least one way in their workplace nearly double. </a:t>
            </a:r>
            <a:endParaRPr lang="en-VI" dirty="0"/>
          </a:p>
        </p:txBody>
      </p:sp>
      <p:sp>
        <p:nvSpPr>
          <p:cNvPr id="9" name="TextBox 8">
            <a:extLst>
              <a:ext uri="{FF2B5EF4-FFF2-40B4-BE49-F238E27FC236}">
                <a16:creationId xmlns:a16="http://schemas.microsoft.com/office/drawing/2014/main" id="{318A8B8E-C9D3-1D2F-FC13-6FBC726FD675}"/>
              </a:ext>
            </a:extLst>
          </p:cNvPr>
          <p:cNvSpPr txBox="1"/>
          <p:nvPr/>
        </p:nvSpPr>
        <p:spPr>
          <a:xfrm>
            <a:off x="5760872" y="2428004"/>
            <a:ext cx="5665304" cy="923330"/>
          </a:xfrm>
          <a:prstGeom prst="rect">
            <a:avLst/>
          </a:prstGeom>
          <a:noFill/>
        </p:spPr>
        <p:txBody>
          <a:bodyPr wrap="square" rtlCol="0">
            <a:spAutoFit/>
          </a:bodyPr>
          <a:lstStyle/>
          <a:p>
            <a:r>
              <a:rPr lang="en-US" b="1" i="1" dirty="0"/>
              <a:t>More</a:t>
            </a:r>
            <a:r>
              <a:rPr lang="en-US" dirty="0"/>
              <a:t> workers are talking about their own mental health challenges in the workplace – growing from 23% to 46% in 2023. </a:t>
            </a:r>
            <a:endParaRPr lang="en-VI" dirty="0"/>
          </a:p>
        </p:txBody>
      </p:sp>
      <p:sp>
        <p:nvSpPr>
          <p:cNvPr id="10" name="TextBox 9">
            <a:extLst>
              <a:ext uri="{FF2B5EF4-FFF2-40B4-BE49-F238E27FC236}">
                <a16:creationId xmlns:a16="http://schemas.microsoft.com/office/drawing/2014/main" id="{041FA1E4-26E8-2EC6-EA57-BA343187A878}"/>
              </a:ext>
            </a:extLst>
          </p:cNvPr>
          <p:cNvSpPr txBox="1"/>
          <p:nvPr/>
        </p:nvSpPr>
        <p:spPr>
          <a:xfrm>
            <a:off x="5813220" y="3508097"/>
            <a:ext cx="5987060" cy="2308324"/>
          </a:xfrm>
          <a:prstGeom prst="rect">
            <a:avLst/>
          </a:prstGeom>
          <a:noFill/>
        </p:spPr>
        <p:txBody>
          <a:bodyPr wrap="square" rtlCol="0">
            <a:spAutoFit/>
          </a:bodyPr>
          <a:lstStyle/>
          <a:p>
            <a:pPr algn="just"/>
            <a:r>
              <a:rPr lang="en-US" sz="1600" dirty="0"/>
              <a:t>National survey findings highlight that there is still work to be done. Even though employees are speaking up more about their mental health, only about half of those employees feel comfortable requesting a mental health-related accommodation or leave of absence. Opportunity – leaders/managers to discuss their own mental health struggles; showing vulnerability and a sense of empathy, doing so creates a </a:t>
            </a:r>
            <a:r>
              <a:rPr lang="en-US" sz="1600" dirty="0">
                <a:highlight>
                  <a:srgbClr val="FFFF00"/>
                </a:highlight>
              </a:rPr>
              <a:t>psychologically safe workplace</a:t>
            </a:r>
            <a:r>
              <a:rPr lang="en-US" sz="1600" dirty="0"/>
              <a:t>. </a:t>
            </a:r>
          </a:p>
          <a:p>
            <a:pPr algn="just"/>
            <a:r>
              <a:rPr lang="en-US" sz="1600" dirty="0">
                <a:hlinkClick r:id="rId4"/>
              </a:rPr>
              <a:t>Building_Psychological_Safety_Around_Mental_Health_at_Work_guide (intelligencebank.com)</a:t>
            </a:r>
            <a:endParaRPr lang="en-VI" sz="1600" dirty="0"/>
          </a:p>
        </p:txBody>
      </p:sp>
    </p:spTree>
    <p:extLst>
      <p:ext uri="{BB962C8B-B14F-4D97-AF65-F5344CB8AC3E}">
        <p14:creationId xmlns:p14="http://schemas.microsoft.com/office/powerpoint/2010/main" val="3550447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355C6-B993-C3C2-CA0B-CE82EA8ADB08}"/>
              </a:ext>
            </a:extLst>
          </p:cNvPr>
          <p:cNvSpPr>
            <a:spLocks noGrp="1"/>
          </p:cNvSpPr>
          <p:nvPr>
            <p:ph type="title"/>
          </p:nvPr>
        </p:nvSpPr>
        <p:spPr>
          <a:xfrm>
            <a:off x="838200" y="202541"/>
            <a:ext cx="10515600" cy="1116811"/>
          </a:xfrm>
        </p:spPr>
        <p:txBody>
          <a:bodyPr>
            <a:normAutofit/>
          </a:bodyPr>
          <a:lstStyle/>
          <a:p>
            <a:pPr algn="ctr"/>
            <a:r>
              <a:rPr lang="en-US" sz="7200" b="1" dirty="0">
                <a:solidFill>
                  <a:srgbClr val="00B050"/>
                </a:solidFill>
                <a:latin typeface="Cochocib Script Latin Pro" panose="02000503000000020003" pitchFamily="2" charset="0"/>
              </a:rPr>
              <a:t>B</a:t>
            </a:r>
            <a:r>
              <a:rPr lang="en-US" sz="3600" dirty="0"/>
              <a:t>uilding psychological safety</a:t>
            </a:r>
            <a:endParaRPr lang="en-VI" sz="3600" dirty="0"/>
          </a:p>
        </p:txBody>
      </p:sp>
      <p:sp>
        <p:nvSpPr>
          <p:cNvPr id="3" name="Content Placeholder 2">
            <a:extLst>
              <a:ext uri="{FF2B5EF4-FFF2-40B4-BE49-F238E27FC236}">
                <a16:creationId xmlns:a16="http://schemas.microsoft.com/office/drawing/2014/main" id="{092EE6E2-35A9-6C64-693B-37B5C6FB451C}"/>
              </a:ext>
            </a:extLst>
          </p:cNvPr>
          <p:cNvSpPr>
            <a:spLocks noGrp="1"/>
          </p:cNvSpPr>
          <p:nvPr>
            <p:ph idx="1"/>
          </p:nvPr>
        </p:nvSpPr>
        <p:spPr>
          <a:xfrm>
            <a:off x="838200" y="1093359"/>
            <a:ext cx="10515600" cy="5123170"/>
          </a:xfrm>
        </p:spPr>
        <p:txBody>
          <a:bodyPr>
            <a:normAutofit fontScale="92500" lnSpcReduction="10000"/>
          </a:bodyPr>
          <a:lstStyle/>
          <a:p>
            <a:r>
              <a:rPr lang="en-US" dirty="0"/>
              <a:t>1. </a:t>
            </a:r>
            <a:r>
              <a:rPr lang="en-US" sz="1800" dirty="0">
                <a:solidFill>
                  <a:srgbClr val="0070C0"/>
                </a:solidFill>
              </a:rPr>
              <a:t>Ice Breakers</a:t>
            </a:r>
            <a:r>
              <a:rPr lang="en-US" sz="1800" dirty="0">
                <a:solidFill>
                  <a:srgbClr val="00B050"/>
                </a:solidFill>
              </a:rPr>
              <a:t> </a:t>
            </a:r>
          </a:p>
          <a:p>
            <a:pPr marL="594360" lvl="2" indent="0">
              <a:buNone/>
            </a:pPr>
            <a:r>
              <a:rPr lang="en-US" sz="1400" dirty="0"/>
              <a:t>	</a:t>
            </a:r>
            <a:r>
              <a:rPr lang="en-US" i="1" dirty="0"/>
              <a:t>Start beginning meetings that way</a:t>
            </a:r>
          </a:p>
          <a:p>
            <a:r>
              <a:rPr lang="en-US" sz="1800" dirty="0"/>
              <a:t>2. </a:t>
            </a:r>
            <a:r>
              <a:rPr lang="en-US" sz="1800" dirty="0">
                <a:solidFill>
                  <a:srgbClr val="0070C0"/>
                </a:solidFill>
              </a:rPr>
              <a:t>Team-building exercises </a:t>
            </a:r>
          </a:p>
          <a:p>
            <a:pPr marL="594360" lvl="2" indent="0">
              <a:buNone/>
            </a:pPr>
            <a:r>
              <a:rPr lang="en-US" sz="1600" dirty="0"/>
              <a:t>	</a:t>
            </a:r>
            <a:r>
              <a:rPr lang="en-US" i="1" dirty="0"/>
              <a:t>Supports engagement, shoulder to shoulder attitudes develop</a:t>
            </a:r>
          </a:p>
          <a:p>
            <a:r>
              <a:rPr lang="en-US" sz="1800" dirty="0"/>
              <a:t>3. </a:t>
            </a:r>
            <a:r>
              <a:rPr lang="en-US" sz="1800" dirty="0">
                <a:solidFill>
                  <a:srgbClr val="0070C0"/>
                </a:solidFill>
              </a:rPr>
              <a:t>Appreciation Circles</a:t>
            </a:r>
          </a:p>
          <a:p>
            <a:pPr marL="594360" lvl="2" indent="0">
              <a:buNone/>
            </a:pPr>
            <a:r>
              <a:rPr lang="en-US" sz="1400" dirty="0"/>
              <a:t>	</a:t>
            </a:r>
            <a:r>
              <a:rPr lang="en-US" i="1" dirty="0"/>
              <a:t>Let the team express appreciation or ONE ANOTHER (level the appreciation)</a:t>
            </a:r>
          </a:p>
          <a:p>
            <a:r>
              <a:rPr lang="en-US" sz="1800" dirty="0"/>
              <a:t>4. </a:t>
            </a:r>
            <a:r>
              <a:rPr lang="en-US" sz="1800" dirty="0">
                <a:solidFill>
                  <a:srgbClr val="0070C0"/>
                </a:solidFill>
              </a:rPr>
              <a:t>Active Listening </a:t>
            </a:r>
          </a:p>
          <a:p>
            <a:pPr marL="594360" lvl="2" indent="0">
              <a:buNone/>
            </a:pPr>
            <a:r>
              <a:rPr lang="en-US" sz="1200" i="1" dirty="0"/>
              <a:t>	</a:t>
            </a:r>
            <a:r>
              <a:rPr lang="en-US" i="1" dirty="0"/>
              <a:t>Employees pair up and practice active listening based on professional/personal stories</a:t>
            </a:r>
          </a:p>
          <a:p>
            <a:r>
              <a:rPr lang="en-US" sz="1800" dirty="0"/>
              <a:t>5. </a:t>
            </a:r>
            <a:r>
              <a:rPr lang="en-US" sz="1800" dirty="0">
                <a:solidFill>
                  <a:srgbClr val="0070C0"/>
                </a:solidFill>
              </a:rPr>
              <a:t>Feedback workshops</a:t>
            </a:r>
          </a:p>
          <a:p>
            <a:pPr marL="594360" lvl="2" indent="0">
              <a:buNone/>
            </a:pPr>
            <a:r>
              <a:rPr lang="en-US" i="1" dirty="0"/>
              <a:t>	Setting designed to provide and receive feedback effectively </a:t>
            </a:r>
          </a:p>
          <a:p>
            <a:r>
              <a:rPr lang="en-US" sz="1800" dirty="0"/>
              <a:t>6. </a:t>
            </a:r>
            <a:r>
              <a:rPr lang="en-US" sz="1800" dirty="0">
                <a:solidFill>
                  <a:srgbClr val="0070C0"/>
                </a:solidFill>
              </a:rPr>
              <a:t>Conflict Resolution Workshops</a:t>
            </a:r>
          </a:p>
          <a:p>
            <a:pPr marL="594360" lvl="2" indent="0">
              <a:buNone/>
            </a:pPr>
            <a:r>
              <a:rPr lang="en-US" i="1" dirty="0">
                <a:solidFill>
                  <a:srgbClr val="00B050"/>
                </a:solidFill>
              </a:rPr>
              <a:t>	</a:t>
            </a:r>
            <a:r>
              <a:rPr lang="en-US" i="1" dirty="0"/>
              <a:t>Focus on techniques and strategies; maybe even “safe word” identification and learning how to operate around those boundaries</a:t>
            </a:r>
          </a:p>
          <a:p>
            <a:r>
              <a:rPr lang="en-US" sz="1800" dirty="0"/>
              <a:t>7. </a:t>
            </a:r>
            <a:r>
              <a:rPr lang="en-US" sz="1800" dirty="0">
                <a:solidFill>
                  <a:srgbClr val="0070C0"/>
                </a:solidFill>
              </a:rPr>
              <a:t>“Hair down Sessions”</a:t>
            </a:r>
          </a:p>
          <a:p>
            <a:pPr marL="594360" lvl="2" indent="0">
              <a:buNone/>
            </a:pPr>
            <a:r>
              <a:rPr lang="en-US" i="1" dirty="0">
                <a:solidFill>
                  <a:srgbClr val="00B050"/>
                </a:solidFill>
              </a:rPr>
              <a:t>	</a:t>
            </a:r>
            <a:r>
              <a:rPr lang="en-US" i="1" dirty="0"/>
              <a:t>Informal settings for employee feedback/sharing</a:t>
            </a:r>
          </a:p>
          <a:p>
            <a:pPr marL="594360" lvl="2" indent="0">
              <a:buNone/>
            </a:pPr>
            <a:r>
              <a:rPr lang="en-US" sz="1400" dirty="0"/>
              <a:t>	</a:t>
            </a:r>
            <a:endParaRPr lang="en-US" dirty="0"/>
          </a:p>
          <a:p>
            <a:pPr marL="274320" lvl="1" indent="0">
              <a:buNone/>
            </a:pPr>
            <a:endParaRPr lang="en-US" dirty="0"/>
          </a:p>
          <a:p>
            <a:endParaRPr lang="en-VI" dirty="0"/>
          </a:p>
        </p:txBody>
      </p:sp>
    </p:spTree>
    <p:extLst>
      <p:ext uri="{BB962C8B-B14F-4D97-AF65-F5344CB8AC3E}">
        <p14:creationId xmlns:p14="http://schemas.microsoft.com/office/powerpoint/2010/main" val="1445626418"/>
      </p:ext>
    </p:extLst>
  </p:cSld>
  <p:clrMapOvr>
    <a:masterClrMapping/>
  </p:clrMapOvr>
</p:sld>
</file>

<file path=ppt/theme/theme1.xml><?xml version="1.0" encoding="utf-8"?>
<a:theme xmlns:a="http://schemas.openxmlformats.org/drawingml/2006/main" name="ArchwayVTI">
  <a:themeElements>
    <a:clrScheme name="AnalogousFromRegularSeed_2SEEDS">
      <a:dk1>
        <a:srgbClr val="000000"/>
      </a:dk1>
      <a:lt1>
        <a:srgbClr val="FFFFFF"/>
      </a:lt1>
      <a:dk2>
        <a:srgbClr val="32271C"/>
      </a:dk2>
      <a:lt2>
        <a:srgbClr val="F0F2F3"/>
      </a:lt2>
      <a:accent1>
        <a:srgbClr val="D57517"/>
      </a:accent1>
      <a:accent2>
        <a:srgbClr val="E73829"/>
      </a:accent2>
      <a:accent3>
        <a:srgbClr val="B1A51F"/>
      </a:accent3>
      <a:accent4>
        <a:srgbClr val="14B4A5"/>
      </a:accent4>
      <a:accent5>
        <a:srgbClr val="29AAE7"/>
      </a:accent5>
      <a:accent6>
        <a:srgbClr val="1C4CD6"/>
      </a:accent6>
      <a:hlink>
        <a:srgbClr val="3F7FBF"/>
      </a:hlink>
      <a:folHlink>
        <a:srgbClr val="7F7F7F"/>
      </a:folHlink>
    </a:clrScheme>
    <a:fontScheme name="Archway">
      <a:majorFont>
        <a:latin typeface="Felix Titling"/>
        <a:ea typeface=""/>
        <a:cs typeface=""/>
      </a:majorFont>
      <a:minorFont>
        <a:latin typeface="Goudy Old Styl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chwayVTI" id="{309F1D27-9968-4F93-BA7C-3666A757FD2E}" vid="{76D8E8FD-8787-4E56-A14A-C28BF58ABEE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1687</TotalTime>
  <Words>2044</Words>
  <Application>Microsoft Office PowerPoint</Application>
  <PresentationFormat>Widescreen</PresentationFormat>
  <Paragraphs>157</Paragraphs>
  <Slides>17</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Cochocib Script Latin Pro</vt:lpstr>
      <vt:lpstr>Felix Titling</vt:lpstr>
      <vt:lpstr>Goudy Old Style</vt:lpstr>
      <vt:lpstr>Times New Roman</vt:lpstr>
      <vt:lpstr>Vivaldi</vt:lpstr>
      <vt:lpstr>ArchwayVTI</vt:lpstr>
      <vt:lpstr>Mental Health in the workplace</vt:lpstr>
      <vt:lpstr>Introduction</vt:lpstr>
      <vt:lpstr>Mental Health in the workplace</vt:lpstr>
      <vt:lpstr>Shift toward mental health safety: workplace</vt:lpstr>
      <vt:lpstr>Top 2023 Insights (national surveys)</vt:lpstr>
      <vt:lpstr>Most employees face mental health struggles</vt:lpstr>
      <vt:lpstr>Many employees struggle to get the right care </vt:lpstr>
      <vt:lpstr>More people are discussing mental health at work, propelling a culture shift </vt:lpstr>
      <vt:lpstr>Building psychological safety</vt:lpstr>
      <vt:lpstr>Leaders/managers lack required mental health resources</vt:lpstr>
      <vt:lpstr>Need for better work design</vt:lpstr>
      <vt:lpstr>Key to mental health in the workplace</vt:lpstr>
      <vt:lpstr>Significance of mental health in the workplace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Health in the workplace</dc:title>
  <dc:creator>Dr. Nicole Craigwell-Syms</dc:creator>
  <cp:lastModifiedBy>Ladee Shanna Martin</cp:lastModifiedBy>
  <cp:revision>17</cp:revision>
  <dcterms:created xsi:type="dcterms:W3CDTF">2023-07-10T19:07:43Z</dcterms:created>
  <dcterms:modified xsi:type="dcterms:W3CDTF">2023-07-12T13:53:19Z</dcterms:modified>
</cp:coreProperties>
</file>