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handoutMasterIdLst>
    <p:handoutMasterId r:id="rId35"/>
  </p:handoutMasterIdLst>
  <p:sldIdLst>
    <p:sldId id="256" r:id="rId2"/>
    <p:sldId id="338" r:id="rId3"/>
    <p:sldId id="259" r:id="rId4"/>
    <p:sldId id="341" r:id="rId5"/>
    <p:sldId id="260" r:id="rId6"/>
    <p:sldId id="347" r:id="rId7"/>
    <p:sldId id="344" r:id="rId8"/>
    <p:sldId id="314" r:id="rId9"/>
    <p:sldId id="284" r:id="rId10"/>
    <p:sldId id="275" r:id="rId11"/>
    <p:sldId id="283" r:id="rId12"/>
    <p:sldId id="302" r:id="rId13"/>
    <p:sldId id="329" r:id="rId14"/>
    <p:sldId id="322" r:id="rId15"/>
    <p:sldId id="323" r:id="rId16"/>
    <p:sldId id="262" r:id="rId17"/>
    <p:sldId id="303" r:id="rId18"/>
    <p:sldId id="317" r:id="rId19"/>
    <p:sldId id="291" r:id="rId20"/>
    <p:sldId id="292" r:id="rId21"/>
    <p:sldId id="289" r:id="rId22"/>
    <p:sldId id="348" r:id="rId23"/>
    <p:sldId id="351" r:id="rId24"/>
    <p:sldId id="349" r:id="rId25"/>
    <p:sldId id="350" r:id="rId26"/>
    <p:sldId id="352" r:id="rId27"/>
    <p:sldId id="309" r:id="rId28"/>
    <p:sldId id="310" r:id="rId29"/>
    <p:sldId id="308" r:id="rId30"/>
    <p:sldId id="337" r:id="rId31"/>
    <p:sldId id="358" r:id="rId32"/>
    <p:sldId id="357" r:id="rId33"/>
  </p:sldIdLst>
  <p:sldSz cx="9144000" cy="6858000" type="screen4x3"/>
  <p:notesSz cx="69977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08" autoAdjust="0"/>
    <p:restoredTop sz="94674"/>
  </p:normalViewPr>
  <p:slideViewPr>
    <p:cSldViewPr snapToGrid="0" snapToObjects="1">
      <p:cViewPr varScale="1">
        <p:scale>
          <a:sx n="124" d="100"/>
          <a:sy n="124" d="100"/>
        </p:scale>
        <p:origin x="840"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E03350-2A12-5F4F-ACA3-85954C52A85B}" type="doc">
      <dgm:prSet loTypeId="urn:microsoft.com/office/officeart/2005/8/layout/hierarchy4" loCatId="hierarchy" qsTypeId="urn:microsoft.com/office/officeart/2005/8/quickstyle/simple4" qsCatId="simple" csTypeId="urn:microsoft.com/office/officeart/2005/8/colors/accent1_2" csCatId="accent1"/>
      <dgm:spPr/>
      <dgm:t>
        <a:bodyPr/>
        <a:lstStyle/>
        <a:p>
          <a:endParaRPr lang="en-US"/>
        </a:p>
      </dgm:t>
    </dgm:pt>
    <dgm:pt modelId="{4A637F05-684A-5747-BBB3-1961C15E1102}">
      <dgm:prSet/>
      <dgm:spPr/>
      <dgm:t>
        <a:bodyPr/>
        <a:lstStyle/>
        <a:p>
          <a:pPr rtl="0"/>
          <a:r>
            <a:rPr lang="en-US" dirty="0">
              <a:solidFill>
                <a:srgbClr val="000000"/>
              </a:solidFill>
            </a:rPr>
            <a:t>The U.S. spends $2.3 TRILLION annually on healthcare</a:t>
          </a:r>
        </a:p>
      </dgm:t>
    </dgm:pt>
    <dgm:pt modelId="{BD62C34A-4BC8-7E47-B0AF-209AEA3E4916}" type="parTrans" cxnId="{6331AEF2-BAF9-014B-BE6E-94437D22DFBD}">
      <dgm:prSet/>
      <dgm:spPr/>
      <dgm:t>
        <a:bodyPr/>
        <a:lstStyle/>
        <a:p>
          <a:endParaRPr lang="en-US"/>
        </a:p>
      </dgm:t>
    </dgm:pt>
    <dgm:pt modelId="{CA939B6D-0F4E-2940-9B92-96A061B7E9E1}" type="sibTrans" cxnId="{6331AEF2-BAF9-014B-BE6E-94437D22DFBD}">
      <dgm:prSet/>
      <dgm:spPr/>
      <dgm:t>
        <a:bodyPr/>
        <a:lstStyle/>
        <a:p>
          <a:endParaRPr lang="en-US"/>
        </a:p>
      </dgm:t>
    </dgm:pt>
    <dgm:pt modelId="{6D386BD6-38D8-0049-B8AE-58442B03B0C3}">
      <dgm:prSet/>
      <dgm:spPr/>
      <dgm:t>
        <a:bodyPr/>
        <a:lstStyle/>
        <a:p>
          <a:pPr rtl="0"/>
          <a:r>
            <a:rPr lang="en-US" dirty="0">
              <a:solidFill>
                <a:srgbClr val="000000"/>
              </a:solidFill>
            </a:rPr>
            <a:t>The WHO ranks the healthcare of the U.S. 37</a:t>
          </a:r>
          <a:r>
            <a:rPr lang="en-US" baseline="30000" dirty="0">
              <a:solidFill>
                <a:srgbClr val="000000"/>
              </a:solidFill>
            </a:rPr>
            <a:t>th</a:t>
          </a:r>
          <a:r>
            <a:rPr lang="en-US" dirty="0">
              <a:solidFill>
                <a:srgbClr val="000000"/>
              </a:solidFill>
            </a:rPr>
            <a:t> and Canada 30</a:t>
          </a:r>
          <a:r>
            <a:rPr lang="en-US" baseline="30000" dirty="0">
              <a:solidFill>
                <a:srgbClr val="000000"/>
              </a:solidFill>
            </a:rPr>
            <a:t>th</a:t>
          </a:r>
          <a:r>
            <a:rPr lang="en-US" dirty="0">
              <a:solidFill>
                <a:srgbClr val="000000"/>
              </a:solidFill>
            </a:rPr>
            <a:t> among organized nations</a:t>
          </a:r>
        </a:p>
      </dgm:t>
    </dgm:pt>
    <dgm:pt modelId="{7E25FE86-6F55-B646-A73A-12F298B65B57}" type="parTrans" cxnId="{9180A61A-BD48-0944-B9E2-5C15E904BDCB}">
      <dgm:prSet/>
      <dgm:spPr/>
      <dgm:t>
        <a:bodyPr/>
        <a:lstStyle/>
        <a:p>
          <a:endParaRPr lang="en-US"/>
        </a:p>
      </dgm:t>
    </dgm:pt>
    <dgm:pt modelId="{89E26B91-438A-B142-8A61-0E71BC1D795D}" type="sibTrans" cxnId="{9180A61A-BD48-0944-B9E2-5C15E904BDCB}">
      <dgm:prSet/>
      <dgm:spPr/>
      <dgm:t>
        <a:bodyPr/>
        <a:lstStyle/>
        <a:p>
          <a:endParaRPr lang="en-US"/>
        </a:p>
      </dgm:t>
    </dgm:pt>
    <dgm:pt modelId="{A984CFB3-92E7-DD41-85B2-6D0002E4E345}">
      <dgm:prSet/>
      <dgm:spPr/>
      <dgm:t>
        <a:bodyPr/>
        <a:lstStyle/>
        <a:p>
          <a:pPr rtl="0"/>
          <a:r>
            <a:rPr lang="en-US" dirty="0">
              <a:solidFill>
                <a:srgbClr val="000000"/>
              </a:solidFill>
            </a:rPr>
            <a:t>75% of healthcare costs are accounted for by chronic diseases</a:t>
          </a:r>
        </a:p>
      </dgm:t>
    </dgm:pt>
    <dgm:pt modelId="{5DF83287-5D67-B647-8923-D20C8CC8AFA9}" type="parTrans" cxnId="{3FBA2C28-EFDB-8740-8744-C76E85C405B0}">
      <dgm:prSet/>
      <dgm:spPr/>
      <dgm:t>
        <a:bodyPr/>
        <a:lstStyle/>
        <a:p>
          <a:endParaRPr lang="en-US"/>
        </a:p>
      </dgm:t>
    </dgm:pt>
    <dgm:pt modelId="{9842666B-85CF-6541-A00A-8ABD613D4937}" type="sibTrans" cxnId="{3FBA2C28-EFDB-8740-8744-C76E85C405B0}">
      <dgm:prSet/>
      <dgm:spPr/>
      <dgm:t>
        <a:bodyPr/>
        <a:lstStyle/>
        <a:p>
          <a:endParaRPr lang="en-US"/>
        </a:p>
      </dgm:t>
    </dgm:pt>
    <dgm:pt modelId="{263A8A2D-983E-E244-B8AA-D54FF0F55711}">
      <dgm:prSet/>
      <dgm:spPr/>
      <dgm:t>
        <a:bodyPr/>
        <a:lstStyle/>
        <a:p>
          <a:pPr rtl="0"/>
          <a:r>
            <a:rPr lang="en-US" dirty="0">
              <a:solidFill>
                <a:srgbClr val="000000"/>
              </a:solidFill>
            </a:rPr>
            <a:t>For the first time ever, parents are expected to live longer than their children.</a:t>
          </a:r>
        </a:p>
      </dgm:t>
    </dgm:pt>
    <dgm:pt modelId="{7A8121EA-2554-0D45-8AE0-34CEBFB36116}" type="parTrans" cxnId="{D5EF1B3F-32E7-2F43-B5D9-66D04E1A8029}">
      <dgm:prSet/>
      <dgm:spPr/>
      <dgm:t>
        <a:bodyPr/>
        <a:lstStyle/>
        <a:p>
          <a:endParaRPr lang="en-US"/>
        </a:p>
      </dgm:t>
    </dgm:pt>
    <dgm:pt modelId="{1DD1D059-A3CE-AF46-B815-4A038FF8955A}" type="sibTrans" cxnId="{D5EF1B3F-32E7-2F43-B5D9-66D04E1A8029}">
      <dgm:prSet/>
      <dgm:spPr/>
      <dgm:t>
        <a:bodyPr/>
        <a:lstStyle/>
        <a:p>
          <a:endParaRPr lang="en-US"/>
        </a:p>
      </dgm:t>
    </dgm:pt>
    <dgm:pt modelId="{92CC12F0-F7EB-E046-B249-D0EB1CC38ADB}" type="pres">
      <dgm:prSet presAssocID="{6AE03350-2A12-5F4F-ACA3-85954C52A85B}" presName="Name0" presStyleCnt="0">
        <dgm:presLayoutVars>
          <dgm:chPref val="1"/>
          <dgm:dir/>
          <dgm:animOne val="branch"/>
          <dgm:animLvl val="lvl"/>
          <dgm:resizeHandles/>
        </dgm:presLayoutVars>
      </dgm:prSet>
      <dgm:spPr/>
    </dgm:pt>
    <dgm:pt modelId="{E5A8FDF5-86AF-D343-BC3A-25662BDCDD2E}" type="pres">
      <dgm:prSet presAssocID="{4A637F05-684A-5747-BBB3-1961C15E1102}" presName="vertOne" presStyleCnt="0"/>
      <dgm:spPr/>
    </dgm:pt>
    <dgm:pt modelId="{7F2F96C1-CA55-BE40-A5CC-697B8386B73C}" type="pres">
      <dgm:prSet presAssocID="{4A637F05-684A-5747-BBB3-1961C15E1102}" presName="txOne" presStyleLbl="node0" presStyleIdx="0" presStyleCnt="4">
        <dgm:presLayoutVars>
          <dgm:chPref val="3"/>
        </dgm:presLayoutVars>
      </dgm:prSet>
      <dgm:spPr/>
    </dgm:pt>
    <dgm:pt modelId="{000D4137-7CB5-4043-BAA3-811EC0326152}" type="pres">
      <dgm:prSet presAssocID="{4A637F05-684A-5747-BBB3-1961C15E1102}" presName="horzOne" presStyleCnt="0"/>
      <dgm:spPr/>
    </dgm:pt>
    <dgm:pt modelId="{6A556B2B-B330-E24B-A3A1-C97440DB173E}" type="pres">
      <dgm:prSet presAssocID="{CA939B6D-0F4E-2940-9B92-96A061B7E9E1}" presName="sibSpaceOne" presStyleCnt="0"/>
      <dgm:spPr/>
    </dgm:pt>
    <dgm:pt modelId="{4584AA4E-4897-2E47-9163-A22AE272F88D}" type="pres">
      <dgm:prSet presAssocID="{6D386BD6-38D8-0049-B8AE-58442B03B0C3}" presName="vertOne" presStyleCnt="0"/>
      <dgm:spPr/>
    </dgm:pt>
    <dgm:pt modelId="{2BBC8204-C404-3649-B3FB-E71A542F03B5}" type="pres">
      <dgm:prSet presAssocID="{6D386BD6-38D8-0049-B8AE-58442B03B0C3}" presName="txOne" presStyleLbl="node0" presStyleIdx="1" presStyleCnt="4">
        <dgm:presLayoutVars>
          <dgm:chPref val="3"/>
        </dgm:presLayoutVars>
      </dgm:prSet>
      <dgm:spPr/>
    </dgm:pt>
    <dgm:pt modelId="{3E3270B7-681D-DA4C-80B3-C8D90F4B72FE}" type="pres">
      <dgm:prSet presAssocID="{6D386BD6-38D8-0049-B8AE-58442B03B0C3}" presName="horzOne" presStyleCnt="0"/>
      <dgm:spPr/>
    </dgm:pt>
    <dgm:pt modelId="{05CBEA2F-3EDD-B34F-AAB7-71F5359D4087}" type="pres">
      <dgm:prSet presAssocID="{89E26B91-438A-B142-8A61-0E71BC1D795D}" presName="sibSpaceOne" presStyleCnt="0"/>
      <dgm:spPr/>
    </dgm:pt>
    <dgm:pt modelId="{F929D453-D32F-D840-8FB1-643ED6AE2AC7}" type="pres">
      <dgm:prSet presAssocID="{A984CFB3-92E7-DD41-85B2-6D0002E4E345}" presName="vertOne" presStyleCnt="0"/>
      <dgm:spPr/>
    </dgm:pt>
    <dgm:pt modelId="{5FBBDDB7-7F49-3946-8084-4A3B0A6DC512}" type="pres">
      <dgm:prSet presAssocID="{A984CFB3-92E7-DD41-85B2-6D0002E4E345}" presName="txOne" presStyleLbl="node0" presStyleIdx="2" presStyleCnt="4">
        <dgm:presLayoutVars>
          <dgm:chPref val="3"/>
        </dgm:presLayoutVars>
      </dgm:prSet>
      <dgm:spPr/>
    </dgm:pt>
    <dgm:pt modelId="{189747FB-E94B-664F-90F8-11CD371E4E20}" type="pres">
      <dgm:prSet presAssocID="{A984CFB3-92E7-DD41-85B2-6D0002E4E345}" presName="horzOne" presStyleCnt="0"/>
      <dgm:spPr/>
    </dgm:pt>
    <dgm:pt modelId="{CA8D63DF-42CD-B241-939A-325CC7358503}" type="pres">
      <dgm:prSet presAssocID="{9842666B-85CF-6541-A00A-8ABD613D4937}" presName="sibSpaceOne" presStyleCnt="0"/>
      <dgm:spPr/>
    </dgm:pt>
    <dgm:pt modelId="{09256C78-B2EA-5B46-926C-112F11643101}" type="pres">
      <dgm:prSet presAssocID="{263A8A2D-983E-E244-B8AA-D54FF0F55711}" presName="vertOne" presStyleCnt="0"/>
      <dgm:spPr/>
    </dgm:pt>
    <dgm:pt modelId="{E244CF39-9D5C-154E-AB51-AB6A77193027}" type="pres">
      <dgm:prSet presAssocID="{263A8A2D-983E-E244-B8AA-D54FF0F55711}" presName="txOne" presStyleLbl="node0" presStyleIdx="3" presStyleCnt="4">
        <dgm:presLayoutVars>
          <dgm:chPref val="3"/>
        </dgm:presLayoutVars>
      </dgm:prSet>
      <dgm:spPr/>
    </dgm:pt>
    <dgm:pt modelId="{38910999-42C3-B749-A93D-C65A18347288}" type="pres">
      <dgm:prSet presAssocID="{263A8A2D-983E-E244-B8AA-D54FF0F55711}" presName="horzOne" presStyleCnt="0"/>
      <dgm:spPr/>
    </dgm:pt>
  </dgm:ptLst>
  <dgm:cxnLst>
    <dgm:cxn modelId="{FDDF0808-7778-408D-A63C-935311626BBE}" type="presOf" srcId="{6AE03350-2A12-5F4F-ACA3-85954C52A85B}" destId="{92CC12F0-F7EB-E046-B249-D0EB1CC38ADB}" srcOrd="0" destOrd="0" presId="urn:microsoft.com/office/officeart/2005/8/layout/hierarchy4"/>
    <dgm:cxn modelId="{9180A61A-BD48-0944-B9E2-5C15E904BDCB}" srcId="{6AE03350-2A12-5F4F-ACA3-85954C52A85B}" destId="{6D386BD6-38D8-0049-B8AE-58442B03B0C3}" srcOrd="1" destOrd="0" parTransId="{7E25FE86-6F55-B646-A73A-12F298B65B57}" sibTransId="{89E26B91-438A-B142-8A61-0E71BC1D795D}"/>
    <dgm:cxn modelId="{C0C42D27-8910-47B3-9969-7279CECF6A72}" type="presOf" srcId="{6D386BD6-38D8-0049-B8AE-58442B03B0C3}" destId="{2BBC8204-C404-3649-B3FB-E71A542F03B5}" srcOrd="0" destOrd="0" presId="urn:microsoft.com/office/officeart/2005/8/layout/hierarchy4"/>
    <dgm:cxn modelId="{3FBA2C28-EFDB-8740-8744-C76E85C405B0}" srcId="{6AE03350-2A12-5F4F-ACA3-85954C52A85B}" destId="{A984CFB3-92E7-DD41-85B2-6D0002E4E345}" srcOrd="2" destOrd="0" parTransId="{5DF83287-5D67-B647-8923-D20C8CC8AFA9}" sibTransId="{9842666B-85CF-6541-A00A-8ABD613D4937}"/>
    <dgm:cxn modelId="{D5EF1B3F-32E7-2F43-B5D9-66D04E1A8029}" srcId="{6AE03350-2A12-5F4F-ACA3-85954C52A85B}" destId="{263A8A2D-983E-E244-B8AA-D54FF0F55711}" srcOrd="3" destOrd="0" parTransId="{7A8121EA-2554-0D45-8AE0-34CEBFB36116}" sibTransId="{1DD1D059-A3CE-AF46-B815-4A038FF8955A}"/>
    <dgm:cxn modelId="{D9068042-4550-404F-8C7C-C53DD8F5CA79}" type="presOf" srcId="{A984CFB3-92E7-DD41-85B2-6D0002E4E345}" destId="{5FBBDDB7-7F49-3946-8084-4A3B0A6DC512}" srcOrd="0" destOrd="0" presId="urn:microsoft.com/office/officeart/2005/8/layout/hierarchy4"/>
    <dgm:cxn modelId="{1091C04B-18A7-4FFC-954B-990C075BDC9E}" type="presOf" srcId="{4A637F05-684A-5747-BBB3-1961C15E1102}" destId="{7F2F96C1-CA55-BE40-A5CC-697B8386B73C}" srcOrd="0" destOrd="0" presId="urn:microsoft.com/office/officeart/2005/8/layout/hierarchy4"/>
    <dgm:cxn modelId="{A8DD386B-DCE2-468E-99FA-EB48E81BF6FF}" type="presOf" srcId="{263A8A2D-983E-E244-B8AA-D54FF0F55711}" destId="{E244CF39-9D5C-154E-AB51-AB6A77193027}" srcOrd="0" destOrd="0" presId="urn:microsoft.com/office/officeart/2005/8/layout/hierarchy4"/>
    <dgm:cxn modelId="{6331AEF2-BAF9-014B-BE6E-94437D22DFBD}" srcId="{6AE03350-2A12-5F4F-ACA3-85954C52A85B}" destId="{4A637F05-684A-5747-BBB3-1961C15E1102}" srcOrd="0" destOrd="0" parTransId="{BD62C34A-4BC8-7E47-B0AF-209AEA3E4916}" sibTransId="{CA939B6D-0F4E-2940-9B92-96A061B7E9E1}"/>
    <dgm:cxn modelId="{1F2AB268-064D-4DAA-8DA0-FBD5AE503668}" type="presParOf" srcId="{92CC12F0-F7EB-E046-B249-D0EB1CC38ADB}" destId="{E5A8FDF5-86AF-D343-BC3A-25662BDCDD2E}" srcOrd="0" destOrd="0" presId="urn:microsoft.com/office/officeart/2005/8/layout/hierarchy4"/>
    <dgm:cxn modelId="{6ACD1D25-B3C7-465F-8E9E-313417CD4F00}" type="presParOf" srcId="{E5A8FDF5-86AF-D343-BC3A-25662BDCDD2E}" destId="{7F2F96C1-CA55-BE40-A5CC-697B8386B73C}" srcOrd="0" destOrd="0" presId="urn:microsoft.com/office/officeart/2005/8/layout/hierarchy4"/>
    <dgm:cxn modelId="{03D20221-8AB8-4ADE-9813-0052E966FBFB}" type="presParOf" srcId="{E5A8FDF5-86AF-D343-BC3A-25662BDCDD2E}" destId="{000D4137-7CB5-4043-BAA3-811EC0326152}" srcOrd="1" destOrd="0" presId="urn:microsoft.com/office/officeart/2005/8/layout/hierarchy4"/>
    <dgm:cxn modelId="{CD0C5EC5-239E-4FBE-BABB-DA62ADE81B23}" type="presParOf" srcId="{92CC12F0-F7EB-E046-B249-D0EB1CC38ADB}" destId="{6A556B2B-B330-E24B-A3A1-C97440DB173E}" srcOrd="1" destOrd="0" presId="urn:microsoft.com/office/officeart/2005/8/layout/hierarchy4"/>
    <dgm:cxn modelId="{A2935EF2-6238-42E8-BEBB-F11C20E91F48}" type="presParOf" srcId="{92CC12F0-F7EB-E046-B249-D0EB1CC38ADB}" destId="{4584AA4E-4897-2E47-9163-A22AE272F88D}" srcOrd="2" destOrd="0" presId="urn:microsoft.com/office/officeart/2005/8/layout/hierarchy4"/>
    <dgm:cxn modelId="{08AB9EAD-71B8-41F2-AE7D-27A68775E979}" type="presParOf" srcId="{4584AA4E-4897-2E47-9163-A22AE272F88D}" destId="{2BBC8204-C404-3649-B3FB-E71A542F03B5}" srcOrd="0" destOrd="0" presId="urn:microsoft.com/office/officeart/2005/8/layout/hierarchy4"/>
    <dgm:cxn modelId="{3B9220DB-21F7-4938-8C70-67C90961EF11}" type="presParOf" srcId="{4584AA4E-4897-2E47-9163-A22AE272F88D}" destId="{3E3270B7-681D-DA4C-80B3-C8D90F4B72FE}" srcOrd="1" destOrd="0" presId="urn:microsoft.com/office/officeart/2005/8/layout/hierarchy4"/>
    <dgm:cxn modelId="{2E748AC0-5900-4DC8-9EA5-0A6F26FDD3AF}" type="presParOf" srcId="{92CC12F0-F7EB-E046-B249-D0EB1CC38ADB}" destId="{05CBEA2F-3EDD-B34F-AAB7-71F5359D4087}" srcOrd="3" destOrd="0" presId="urn:microsoft.com/office/officeart/2005/8/layout/hierarchy4"/>
    <dgm:cxn modelId="{6D842897-6392-40A8-8C4B-772654655FB4}" type="presParOf" srcId="{92CC12F0-F7EB-E046-B249-D0EB1CC38ADB}" destId="{F929D453-D32F-D840-8FB1-643ED6AE2AC7}" srcOrd="4" destOrd="0" presId="urn:microsoft.com/office/officeart/2005/8/layout/hierarchy4"/>
    <dgm:cxn modelId="{8EF1B601-9B0C-4303-932E-F43EF6EE34BF}" type="presParOf" srcId="{F929D453-D32F-D840-8FB1-643ED6AE2AC7}" destId="{5FBBDDB7-7F49-3946-8084-4A3B0A6DC512}" srcOrd="0" destOrd="0" presId="urn:microsoft.com/office/officeart/2005/8/layout/hierarchy4"/>
    <dgm:cxn modelId="{19D30DD4-B7F7-4C13-8FCF-3E153AF3D7E2}" type="presParOf" srcId="{F929D453-D32F-D840-8FB1-643ED6AE2AC7}" destId="{189747FB-E94B-664F-90F8-11CD371E4E20}" srcOrd="1" destOrd="0" presId="urn:microsoft.com/office/officeart/2005/8/layout/hierarchy4"/>
    <dgm:cxn modelId="{B66806EB-1F1B-4AB0-95F4-9437B21B69D6}" type="presParOf" srcId="{92CC12F0-F7EB-E046-B249-D0EB1CC38ADB}" destId="{CA8D63DF-42CD-B241-939A-325CC7358503}" srcOrd="5" destOrd="0" presId="urn:microsoft.com/office/officeart/2005/8/layout/hierarchy4"/>
    <dgm:cxn modelId="{85181489-DC46-421C-9BE7-DAFD98260E5C}" type="presParOf" srcId="{92CC12F0-F7EB-E046-B249-D0EB1CC38ADB}" destId="{09256C78-B2EA-5B46-926C-112F11643101}" srcOrd="6" destOrd="0" presId="urn:microsoft.com/office/officeart/2005/8/layout/hierarchy4"/>
    <dgm:cxn modelId="{05C8F5E4-2067-49AF-9976-CED4A22EE97B}" type="presParOf" srcId="{09256C78-B2EA-5B46-926C-112F11643101}" destId="{E244CF39-9D5C-154E-AB51-AB6A77193027}" srcOrd="0" destOrd="0" presId="urn:microsoft.com/office/officeart/2005/8/layout/hierarchy4"/>
    <dgm:cxn modelId="{B6925754-949B-40A0-8914-025DE100CF39}" type="presParOf" srcId="{09256C78-B2EA-5B46-926C-112F11643101}" destId="{38910999-42C3-B749-A93D-C65A18347288}"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5C7056-8BCD-4FA2-B57F-FE69719B08EA}" type="doc">
      <dgm:prSet loTypeId="urn:microsoft.com/office/officeart/2005/8/layout/radial4" loCatId="relationship" qsTypeId="urn:microsoft.com/office/officeart/2005/8/quickstyle/simple1#1" qsCatId="simple" csTypeId="urn:microsoft.com/office/officeart/2005/8/colors/accent1_2#1" csCatId="accent1" phldr="1"/>
      <dgm:spPr/>
      <dgm:t>
        <a:bodyPr/>
        <a:lstStyle/>
        <a:p>
          <a:endParaRPr lang="en-US"/>
        </a:p>
      </dgm:t>
    </dgm:pt>
    <dgm:pt modelId="{4653D49F-F16C-4C06-8E2E-3C0DD71A874F}">
      <dgm:prSet phldrT="[Text]"/>
      <dgm:spPr>
        <a:ln>
          <a:solidFill>
            <a:schemeClr val="tx1"/>
          </a:solidFill>
        </a:ln>
      </dgm:spPr>
      <dgm:t>
        <a:bodyPr/>
        <a:lstStyle/>
        <a:p>
          <a:r>
            <a:rPr lang="en-US" b="1" i="1" dirty="0">
              <a:solidFill>
                <a:schemeClr val="tx1"/>
              </a:solidFill>
            </a:rPr>
            <a:t>CHRONIC</a:t>
          </a:r>
          <a:br>
            <a:rPr lang="en-US" b="1" i="1" dirty="0">
              <a:solidFill>
                <a:schemeClr val="tx1"/>
              </a:solidFill>
            </a:rPr>
          </a:br>
          <a:r>
            <a:rPr lang="en-US" b="1" i="1" dirty="0">
              <a:solidFill>
                <a:schemeClr val="tx1"/>
              </a:solidFill>
            </a:rPr>
            <a:t>STRESS</a:t>
          </a:r>
        </a:p>
      </dgm:t>
    </dgm:pt>
    <dgm:pt modelId="{E7FCE96E-A2F0-4A15-975C-55A7998D7553}" type="parTrans" cxnId="{7CB68B78-35E2-4B5E-875C-4E10CAE7A41F}">
      <dgm:prSet/>
      <dgm:spPr/>
      <dgm:t>
        <a:bodyPr/>
        <a:lstStyle/>
        <a:p>
          <a:endParaRPr lang="en-US"/>
        </a:p>
      </dgm:t>
    </dgm:pt>
    <dgm:pt modelId="{D2EEB596-2364-4063-A98A-ABC1E17F4951}" type="sibTrans" cxnId="{7CB68B78-35E2-4B5E-875C-4E10CAE7A41F}">
      <dgm:prSet/>
      <dgm:spPr/>
      <dgm:t>
        <a:bodyPr/>
        <a:lstStyle/>
        <a:p>
          <a:endParaRPr lang="en-US"/>
        </a:p>
      </dgm:t>
    </dgm:pt>
    <dgm:pt modelId="{DA673359-F349-47D8-8250-4B059BA4534E}">
      <dgm:prSet phldrT="[Text]" custT="1"/>
      <dgm:spPr>
        <a:ln>
          <a:solidFill>
            <a:schemeClr val="bg1"/>
          </a:solidFill>
        </a:ln>
      </dgm:spPr>
      <dgm:t>
        <a:bodyPr/>
        <a:lstStyle/>
        <a:p>
          <a:r>
            <a:rPr lang="en-US" sz="2800" dirty="0"/>
            <a:t>Chemical</a:t>
          </a:r>
        </a:p>
        <a:p>
          <a:r>
            <a:rPr lang="en-US" sz="2000" dirty="0"/>
            <a:t>Toxins</a:t>
          </a:r>
          <a:br>
            <a:rPr lang="en-US" sz="4100" dirty="0"/>
          </a:br>
          <a:r>
            <a:rPr lang="en-US" sz="2000" dirty="0"/>
            <a:t>Diet</a:t>
          </a:r>
          <a:br>
            <a:rPr lang="en-US" sz="2000" dirty="0"/>
          </a:br>
          <a:r>
            <a:rPr lang="en-US" sz="2000" dirty="0"/>
            <a:t>Environment</a:t>
          </a:r>
        </a:p>
      </dgm:t>
    </dgm:pt>
    <dgm:pt modelId="{EC5C4670-563F-4E31-99A4-BBA821544333}" type="parTrans" cxnId="{EAEBFF88-62CC-4D1A-BD27-25776A452F2D}">
      <dgm:prSet/>
      <dgm:spPr>
        <a:ln>
          <a:solidFill>
            <a:schemeClr val="accent1"/>
          </a:solidFill>
        </a:ln>
      </dgm:spPr>
      <dgm:t>
        <a:bodyPr/>
        <a:lstStyle/>
        <a:p>
          <a:endParaRPr lang="en-US"/>
        </a:p>
      </dgm:t>
    </dgm:pt>
    <dgm:pt modelId="{18E232A0-546F-4581-89AC-067A490EC239}" type="sibTrans" cxnId="{EAEBFF88-62CC-4D1A-BD27-25776A452F2D}">
      <dgm:prSet/>
      <dgm:spPr/>
      <dgm:t>
        <a:bodyPr/>
        <a:lstStyle/>
        <a:p>
          <a:endParaRPr lang="en-US"/>
        </a:p>
      </dgm:t>
    </dgm:pt>
    <dgm:pt modelId="{84534E9C-370C-4573-B0E8-A29D34437201}">
      <dgm:prSet phldrT="[Text]" custT="1"/>
      <dgm:spPr>
        <a:ln>
          <a:solidFill>
            <a:schemeClr val="bg1">
              <a:lumMod val="95000"/>
            </a:schemeClr>
          </a:solidFill>
        </a:ln>
      </dgm:spPr>
      <dgm:t>
        <a:bodyPr/>
        <a:lstStyle/>
        <a:p>
          <a:r>
            <a:rPr lang="en-US" sz="2800" dirty="0"/>
            <a:t>Physical</a:t>
          </a:r>
        </a:p>
        <a:p>
          <a:r>
            <a:rPr lang="en-US" sz="2000" dirty="0"/>
            <a:t>Traumas</a:t>
          </a:r>
          <a:br>
            <a:rPr lang="en-US" sz="2000" dirty="0"/>
          </a:br>
          <a:r>
            <a:rPr lang="en-US" sz="2000" dirty="0"/>
            <a:t>Subluxation</a:t>
          </a:r>
        </a:p>
      </dgm:t>
    </dgm:pt>
    <dgm:pt modelId="{A5312665-5945-46EC-9D6E-4046519D5198}" type="parTrans" cxnId="{45124F2C-A65E-4A15-8667-45F494F4F6CB}">
      <dgm:prSet/>
      <dgm:spPr>
        <a:ln>
          <a:solidFill>
            <a:schemeClr val="accent1"/>
          </a:solidFill>
        </a:ln>
      </dgm:spPr>
      <dgm:t>
        <a:bodyPr/>
        <a:lstStyle/>
        <a:p>
          <a:endParaRPr lang="en-US"/>
        </a:p>
      </dgm:t>
    </dgm:pt>
    <dgm:pt modelId="{5F02D977-276D-43BF-BC10-E79B25705C53}" type="sibTrans" cxnId="{45124F2C-A65E-4A15-8667-45F494F4F6CB}">
      <dgm:prSet/>
      <dgm:spPr/>
      <dgm:t>
        <a:bodyPr/>
        <a:lstStyle/>
        <a:p>
          <a:endParaRPr lang="en-US"/>
        </a:p>
      </dgm:t>
    </dgm:pt>
    <dgm:pt modelId="{7BD24F62-227A-4314-ADBF-26E3A7AC181B}">
      <dgm:prSet phldrT="[Text]" custT="1"/>
      <dgm:spPr>
        <a:ln>
          <a:solidFill>
            <a:schemeClr val="bg1"/>
          </a:solidFill>
        </a:ln>
      </dgm:spPr>
      <dgm:t>
        <a:bodyPr/>
        <a:lstStyle/>
        <a:p>
          <a:r>
            <a:rPr lang="en-US" sz="2800" dirty="0"/>
            <a:t>Psychological</a:t>
          </a:r>
        </a:p>
        <a:p>
          <a:r>
            <a:rPr lang="en-US" sz="2000" dirty="0"/>
            <a:t>Thoughts</a:t>
          </a:r>
          <a:br>
            <a:rPr lang="en-US" sz="2000" dirty="0"/>
          </a:br>
          <a:r>
            <a:rPr lang="en-US" sz="2000" dirty="0"/>
            <a:t>Anxiety</a:t>
          </a:r>
        </a:p>
      </dgm:t>
    </dgm:pt>
    <dgm:pt modelId="{22071B12-E2BC-43D2-9A62-9D28BE906E2D}" type="parTrans" cxnId="{1A9E6424-98FA-437D-9D70-C47C7B756630}">
      <dgm:prSet/>
      <dgm:spPr>
        <a:ln>
          <a:solidFill>
            <a:schemeClr val="accent1"/>
          </a:solidFill>
        </a:ln>
      </dgm:spPr>
      <dgm:t>
        <a:bodyPr/>
        <a:lstStyle/>
        <a:p>
          <a:endParaRPr lang="en-US"/>
        </a:p>
      </dgm:t>
    </dgm:pt>
    <dgm:pt modelId="{B19E8049-0217-4F23-9339-6A9779EBE7B4}" type="sibTrans" cxnId="{1A9E6424-98FA-437D-9D70-C47C7B756630}">
      <dgm:prSet/>
      <dgm:spPr/>
      <dgm:t>
        <a:bodyPr/>
        <a:lstStyle/>
        <a:p>
          <a:endParaRPr lang="en-US"/>
        </a:p>
      </dgm:t>
    </dgm:pt>
    <dgm:pt modelId="{2846DDE0-A0FC-4E1A-AC52-444A08D01779}" type="pres">
      <dgm:prSet presAssocID="{DF5C7056-8BCD-4FA2-B57F-FE69719B08EA}" presName="cycle" presStyleCnt="0">
        <dgm:presLayoutVars>
          <dgm:chMax val="1"/>
          <dgm:dir/>
          <dgm:animLvl val="ctr"/>
          <dgm:resizeHandles val="exact"/>
        </dgm:presLayoutVars>
      </dgm:prSet>
      <dgm:spPr/>
    </dgm:pt>
    <dgm:pt modelId="{A864A97A-6A5A-4AC3-845B-B7CDC0E92F0D}" type="pres">
      <dgm:prSet presAssocID="{4653D49F-F16C-4C06-8E2E-3C0DD71A874F}" presName="centerShape" presStyleLbl="node0" presStyleIdx="0" presStyleCnt="1"/>
      <dgm:spPr/>
    </dgm:pt>
    <dgm:pt modelId="{202648CB-ECEF-4895-B2FD-D8E49959A114}" type="pres">
      <dgm:prSet presAssocID="{EC5C4670-563F-4E31-99A4-BBA821544333}" presName="parTrans" presStyleLbl="bgSibTrans2D1" presStyleIdx="0" presStyleCnt="3"/>
      <dgm:spPr/>
    </dgm:pt>
    <dgm:pt modelId="{DBA06D50-E709-4C75-8F2B-E6D4B62E2D09}" type="pres">
      <dgm:prSet presAssocID="{DA673359-F349-47D8-8250-4B059BA4534E}" presName="node" presStyleLbl="node1" presStyleIdx="0" presStyleCnt="3" custRadScaleRad="95173" custRadScaleInc="91667">
        <dgm:presLayoutVars>
          <dgm:bulletEnabled val="1"/>
        </dgm:presLayoutVars>
      </dgm:prSet>
      <dgm:spPr/>
    </dgm:pt>
    <dgm:pt modelId="{B076439C-79CD-4413-B06D-55ABC5FA394B}" type="pres">
      <dgm:prSet presAssocID="{A5312665-5945-46EC-9D6E-4046519D5198}" presName="parTrans" presStyleLbl="bgSibTrans2D1" presStyleIdx="1" presStyleCnt="3"/>
      <dgm:spPr/>
    </dgm:pt>
    <dgm:pt modelId="{B37A9998-C3D2-4744-AB7E-141C5BFAE683}" type="pres">
      <dgm:prSet presAssocID="{84534E9C-370C-4573-B0E8-A29D34437201}" presName="node" presStyleLbl="node1" presStyleIdx="1" presStyleCnt="3" custRadScaleRad="113266" custRadScaleInc="97841">
        <dgm:presLayoutVars>
          <dgm:bulletEnabled val="1"/>
        </dgm:presLayoutVars>
      </dgm:prSet>
      <dgm:spPr/>
    </dgm:pt>
    <dgm:pt modelId="{AE3FC8EB-8345-4AF3-BE77-2608F57ADC59}" type="pres">
      <dgm:prSet presAssocID="{22071B12-E2BC-43D2-9A62-9D28BE906E2D}" presName="parTrans" presStyleLbl="bgSibTrans2D1" presStyleIdx="2" presStyleCnt="3"/>
      <dgm:spPr/>
    </dgm:pt>
    <dgm:pt modelId="{0F18A899-4EC8-409B-824C-ABED6ABAC800}" type="pres">
      <dgm:prSet presAssocID="{7BD24F62-227A-4314-ADBF-26E3A7AC181B}" presName="node" presStyleLbl="node1" presStyleIdx="2" presStyleCnt="3" custRadScaleRad="117626" custRadScaleInc="-191645">
        <dgm:presLayoutVars>
          <dgm:bulletEnabled val="1"/>
        </dgm:presLayoutVars>
      </dgm:prSet>
      <dgm:spPr/>
    </dgm:pt>
  </dgm:ptLst>
  <dgm:cxnLst>
    <dgm:cxn modelId="{168E2F13-35A6-FC4E-8F5C-D2C55D511CB2}" type="presOf" srcId="{22071B12-E2BC-43D2-9A62-9D28BE906E2D}" destId="{AE3FC8EB-8345-4AF3-BE77-2608F57ADC59}" srcOrd="0" destOrd="0" presId="urn:microsoft.com/office/officeart/2005/8/layout/radial4"/>
    <dgm:cxn modelId="{C1DCBB23-CAFD-294A-B93F-70973427874F}" type="presOf" srcId="{DA673359-F349-47D8-8250-4B059BA4534E}" destId="{DBA06D50-E709-4C75-8F2B-E6D4B62E2D09}" srcOrd="0" destOrd="0" presId="urn:microsoft.com/office/officeart/2005/8/layout/radial4"/>
    <dgm:cxn modelId="{1A9E6424-98FA-437D-9D70-C47C7B756630}" srcId="{4653D49F-F16C-4C06-8E2E-3C0DD71A874F}" destId="{7BD24F62-227A-4314-ADBF-26E3A7AC181B}" srcOrd="2" destOrd="0" parTransId="{22071B12-E2BC-43D2-9A62-9D28BE906E2D}" sibTransId="{B19E8049-0217-4F23-9339-6A9779EBE7B4}"/>
    <dgm:cxn modelId="{45124F2C-A65E-4A15-8667-45F494F4F6CB}" srcId="{4653D49F-F16C-4C06-8E2E-3C0DD71A874F}" destId="{84534E9C-370C-4573-B0E8-A29D34437201}" srcOrd="1" destOrd="0" parTransId="{A5312665-5945-46EC-9D6E-4046519D5198}" sibTransId="{5F02D977-276D-43BF-BC10-E79B25705C53}"/>
    <dgm:cxn modelId="{B72F1D2F-6A74-534A-8D71-E4B42AC63CE7}" type="presOf" srcId="{A5312665-5945-46EC-9D6E-4046519D5198}" destId="{B076439C-79CD-4413-B06D-55ABC5FA394B}" srcOrd="0" destOrd="0" presId="urn:microsoft.com/office/officeart/2005/8/layout/radial4"/>
    <dgm:cxn modelId="{6D810C31-D531-E849-B696-0887045FB597}" type="presOf" srcId="{84534E9C-370C-4573-B0E8-A29D34437201}" destId="{B37A9998-C3D2-4744-AB7E-141C5BFAE683}" srcOrd="0" destOrd="0" presId="urn:microsoft.com/office/officeart/2005/8/layout/radial4"/>
    <dgm:cxn modelId="{EAD05949-3DEE-DC4A-B3AB-2AC9EE4F895F}" type="presOf" srcId="{EC5C4670-563F-4E31-99A4-BBA821544333}" destId="{202648CB-ECEF-4895-B2FD-D8E49959A114}" srcOrd="0" destOrd="0" presId="urn:microsoft.com/office/officeart/2005/8/layout/radial4"/>
    <dgm:cxn modelId="{7FB47B56-BAFC-3E41-A2F2-D0B6BA06FC2E}" type="presOf" srcId="{7BD24F62-227A-4314-ADBF-26E3A7AC181B}" destId="{0F18A899-4EC8-409B-824C-ABED6ABAC800}" srcOrd="0" destOrd="0" presId="urn:microsoft.com/office/officeart/2005/8/layout/radial4"/>
    <dgm:cxn modelId="{7CB68B78-35E2-4B5E-875C-4E10CAE7A41F}" srcId="{DF5C7056-8BCD-4FA2-B57F-FE69719B08EA}" destId="{4653D49F-F16C-4C06-8E2E-3C0DD71A874F}" srcOrd="0" destOrd="0" parTransId="{E7FCE96E-A2F0-4A15-975C-55A7998D7553}" sibTransId="{D2EEB596-2364-4063-A98A-ABC1E17F4951}"/>
    <dgm:cxn modelId="{AC979F82-7DED-D84B-93DC-DE359C7EBEB3}" type="presOf" srcId="{4653D49F-F16C-4C06-8E2E-3C0DD71A874F}" destId="{A864A97A-6A5A-4AC3-845B-B7CDC0E92F0D}" srcOrd="0" destOrd="0" presId="urn:microsoft.com/office/officeart/2005/8/layout/radial4"/>
    <dgm:cxn modelId="{EAEBFF88-62CC-4D1A-BD27-25776A452F2D}" srcId="{4653D49F-F16C-4C06-8E2E-3C0DD71A874F}" destId="{DA673359-F349-47D8-8250-4B059BA4534E}" srcOrd="0" destOrd="0" parTransId="{EC5C4670-563F-4E31-99A4-BBA821544333}" sibTransId="{18E232A0-546F-4581-89AC-067A490EC239}"/>
    <dgm:cxn modelId="{849433F7-2629-224B-ABF7-5EFD49AD9300}" type="presOf" srcId="{DF5C7056-8BCD-4FA2-B57F-FE69719B08EA}" destId="{2846DDE0-A0FC-4E1A-AC52-444A08D01779}" srcOrd="0" destOrd="0" presId="urn:microsoft.com/office/officeart/2005/8/layout/radial4"/>
    <dgm:cxn modelId="{83D30483-36EB-684C-B8AA-3E9F443A8E30}" type="presParOf" srcId="{2846DDE0-A0FC-4E1A-AC52-444A08D01779}" destId="{A864A97A-6A5A-4AC3-845B-B7CDC0E92F0D}" srcOrd="0" destOrd="0" presId="urn:microsoft.com/office/officeart/2005/8/layout/radial4"/>
    <dgm:cxn modelId="{49BD04AD-316B-2C43-B304-A2D47F6D31D2}" type="presParOf" srcId="{2846DDE0-A0FC-4E1A-AC52-444A08D01779}" destId="{202648CB-ECEF-4895-B2FD-D8E49959A114}" srcOrd="1" destOrd="0" presId="urn:microsoft.com/office/officeart/2005/8/layout/radial4"/>
    <dgm:cxn modelId="{1F9EF34A-EFC9-CB4B-9638-256A63FC6251}" type="presParOf" srcId="{2846DDE0-A0FC-4E1A-AC52-444A08D01779}" destId="{DBA06D50-E709-4C75-8F2B-E6D4B62E2D09}" srcOrd="2" destOrd="0" presId="urn:microsoft.com/office/officeart/2005/8/layout/radial4"/>
    <dgm:cxn modelId="{112A015E-8C46-2342-979A-623083832837}" type="presParOf" srcId="{2846DDE0-A0FC-4E1A-AC52-444A08D01779}" destId="{B076439C-79CD-4413-B06D-55ABC5FA394B}" srcOrd="3" destOrd="0" presId="urn:microsoft.com/office/officeart/2005/8/layout/radial4"/>
    <dgm:cxn modelId="{E9E88CCB-7A6A-F646-BC84-7FE14C2BA017}" type="presParOf" srcId="{2846DDE0-A0FC-4E1A-AC52-444A08D01779}" destId="{B37A9998-C3D2-4744-AB7E-141C5BFAE683}" srcOrd="4" destOrd="0" presId="urn:microsoft.com/office/officeart/2005/8/layout/radial4"/>
    <dgm:cxn modelId="{3F3AEEEA-4BF4-434C-8CEE-83F4AFE9BC50}" type="presParOf" srcId="{2846DDE0-A0FC-4E1A-AC52-444A08D01779}" destId="{AE3FC8EB-8345-4AF3-BE77-2608F57ADC59}" srcOrd="5" destOrd="0" presId="urn:microsoft.com/office/officeart/2005/8/layout/radial4"/>
    <dgm:cxn modelId="{F67C0A5C-1354-BE42-8F49-8D861C786887}" type="presParOf" srcId="{2846DDE0-A0FC-4E1A-AC52-444A08D01779}" destId="{0F18A899-4EC8-409B-824C-ABED6ABAC800}"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2F96C1-CA55-BE40-A5CC-697B8386B73C}">
      <dsp:nvSpPr>
        <dsp:cNvPr id="0" name=""/>
        <dsp:cNvSpPr/>
      </dsp:nvSpPr>
      <dsp:spPr>
        <a:xfrm>
          <a:off x="1732" y="0"/>
          <a:ext cx="1689297" cy="418306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rgbClr val="000000"/>
              </a:solidFill>
            </a:rPr>
            <a:t>The U.S. spends $2.3 TRILLION annually on healthcare</a:t>
          </a:r>
        </a:p>
      </dsp:txBody>
      <dsp:txXfrm>
        <a:off x="51210" y="49478"/>
        <a:ext cx="1590341" cy="4084107"/>
      </dsp:txXfrm>
    </dsp:sp>
    <dsp:sp modelId="{2BBC8204-C404-3649-B3FB-E71A542F03B5}">
      <dsp:nvSpPr>
        <dsp:cNvPr id="0" name=""/>
        <dsp:cNvSpPr/>
      </dsp:nvSpPr>
      <dsp:spPr>
        <a:xfrm>
          <a:off x="1974832" y="0"/>
          <a:ext cx="1689297" cy="418306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rgbClr val="000000"/>
              </a:solidFill>
            </a:rPr>
            <a:t>The WHO ranks the healthcare of the U.S. 37</a:t>
          </a:r>
          <a:r>
            <a:rPr lang="en-US" sz="2500" kern="1200" baseline="30000" dirty="0">
              <a:solidFill>
                <a:srgbClr val="000000"/>
              </a:solidFill>
            </a:rPr>
            <a:t>th</a:t>
          </a:r>
          <a:r>
            <a:rPr lang="en-US" sz="2500" kern="1200" dirty="0">
              <a:solidFill>
                <a:srgbClr val="000000"/>
              </a:solidFill>
            </a:rPr>
            <a:t> and Canada 30</a:t>
          </a:r>
          <a:r>
            <a:rPr lang="en-US" sz="2500" kern="1200" baseline="30000" dirty="0">
              <a:solidFill>
                <a:srgbClr val="000000"/>
              </a:solidFill>
            </a:rPr>
            <a:t>th</a:t>
          </a:r>
          <a:r>
            <a:rPr lang="en-US" sz="2500" kern="1200" dirty="0">
              <a:solidFill>
                <a:srgbClr val="000000"/>
              </a:solidFill>
            </a:rPr>
            <a:t> among organized nations</a:t>
          </a:r>
        </a:p>
      </dsp:txBody>
      <dsp:txXfrm>
        <a:off x="2024310" y="49478"/>
        <a:ext cx="1590341" cy="4084107"/>
      </dsp:txXfrm>
    </dsp:sp>
    <dsp:sp modelId="{5FBBDDB7-7F49-3946-8084-4A3B0A6DC512}">
      <dsp:nvSpPr>
        <dsp:cNvPr id="0" name=""/>
        <dsp:cNvSpPr/>
      </dsp:nvSpPr>
      <dsp:spPr>
        <a:xfrm>
          <a:off x="3947932" y="0"/>
          <a:ext cx="1689297" cy="418306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rgbClr val="000000"/>
              </a:solidFill>
            </a:rPr>
            <a:t>75% of healthcare costs are accounted for by chronic diseases</a:t>
          </a:r>
        </a:p>
      </dsp:txBody>
      <dsp:txXfrm>
        <a:off x="3997410" y="49478"/>
        <a:ext cx="1590341" cy="4084107"/>
      </dsp:txXfrm>
    </dsp:sp>
    <dsp:sp modelId="{E244CF39-9D5C-154E-AB51-AB6A77193027}">
      <dsp:nvSpPr>
        <dsp:cNvPr id="0" name=""/>
        <dsp:cNvSpPr/>
      </dsp:nvSpPr>
      <dsp:spPr>
        <a:xfrm>
          <a:off x="5921032" y="0"/>
          <a:ext cx="1689297" cy="418306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rgbClr val="000000"/>
              </a:solidFill>
            </a:rPr>
            <a:t>For the first time ever, parents are expected to live longer than their children.</a:t>
          </a:r>
        </a:p>
      </dsp:txBody>
      <dsp:txXfrm>
        <a:off x="5970510" y="49478"/>
        <a:ext cx="1590341" cy="40841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4A97A-6A5A-4AC3-845B-B7CDC0E92F0D}">
      <dsp:nvSpPr>
        <dsp:cNvPr id="0" name=""/>
        <dsp:cNvSpPr/>
      </dsp:nvSpPr>
      <dsp:spPr>
        <a:xfrm>
          <a:off x="3372519" y="2858282"/>
          <a:ext cx="2398960" cy="2398960"/>
        </a:xfrm>
        <a:prstGeom prst="ellips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b="1" i="1" kern="1200" dirty="0">
              <a:solidFill>
                <a:schemeClr val="tx1"/>
              </a:solidFill>
            </a:rPr>
            <a:t>CHRONIC</a:t>
          </a:r>
          <a:br>
            <a:rPr lang="en-US" sz="3400" b="1" i="1" kern="1200" dirty="0">
              <a:solidFill>
                <a:schemeClr val="tx1"/>
              </a:solidFill>
            </a:rPr>
          </a:br>
          <a:r>
            <a:rPr lang="en-US" sz="3400" b="1" i="1" kern="1200" dirty="0">
              <a:solidFill>
                <a:schemeClr val="tx1"/>
              </a:solidFill>
            </a:rPr>
            <a:t>STRESS</a:t>
          </a:r>
        </a:p>
      </dsp:txBody>
      <dsp:txXfrm>
        <a:off x="3723839" y="3209602"/>
        <a:ext cx="1696320" cy="1696320"/>
      </dsp:txXfrm>
    </dsp:sp>
    <dsp:sp modelId="{202648CB-ECEF-4895-B2FD-D8E49959A114}">
      <dsp:nvSpPr>
        <dsp:cNvPr id="0" name=""/>
        <dsp:cNvSpPr/>
      </dsp:nvSpPr>
      <dsp:spPr>
        <a:xfrm rot="16200012">
          <a:off x="3724208" y="1569946"/>
          <a:ext cx="1695597" cy="683703"/>
        </a:xfrm>
        <a:prstGeom prst="leftArrow">
          <a:avLst>
            <a:gd name="adj1" fmla="val 60000"/>
            <a:gd name="adj2" fmla="val 50000"/>
          </a:avLst>
        </a:prstGeom>
        <a:solidFill>
          <a:schemeClr val="accent1">
            <a:tint val="60000"/>
            <a:hueOff val="0"/>
            <a:satOff val="0"/>
            <a:lumOff val="0"/>
            <a:alphaOff val="0"/>
          </a:schemeClr>
        </a:solidFill>
        <a:ln>
          <a:solidFill>
            <a:schemeClr val="accent1"/>
          </a:solidFill>
        </a:ln>
        <a:effectLst/>
      </dsp:spPr>
      <dsp:style>
        <a:lnRef idx="0">
          <a:scrgbClr r="0" g="0" b="0"/>
        </a:lnRef>
        <a:fillRef idx="1">
          <a:scrgbClr r="0" g="0" b="0"/>
        </a:fillRef>
        <a:effectRef idx="0">
          <a:scrgbClr r="0" g="0" b="0"/>
        </a:effectRef>
        <a:fontRef idx="minor">
          <a:schemeClr val="lt1"/>
        </a:fontRef>
      </dsp:style>
    </dsp:sp>
    <dsp:sp modelId="{DBA06D50-E709-4C75-8F2B-E6D4B62E2D09}">
      <dsp:nvSpPr>
        <dsp:cNvPr id="0" name=""/>
        <dsp:cNvSpPr/>
      </dsp:nvSpPr>
      <dsp:spPr>
        <a:xfrm>
          <a:off x="3432504" y="152394"/>
          <a:ext cx="2279012" cy="1823210"/>
        </a:xfrm>
        <a:prstGeom prst="roundRect">
          <a:avLst>
            <a:gd name="adj" fmla="val 10000"/>
          </a:avLst>
        </a:prstGeom>
        <a:solidFill>
          <a:schemeClr val="accen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Chemical</a:t>
          </a:r>
        </a:p>
        <a:p>
          <a:pPr marL="0" lvl="0" indent="0" algn="ctr" defTabSz="1244600">
            <a:lnSpc>
              <a:spcPct val="90000"/>
            </a:lnSpc>
            <a:spcBef>
              <a:spcPct val="0"/>
            </a:spcBef>
            <a:spcAft>
              <a:spcPct val="35000"/>
            </a:spcAft>
            <a:buNone/>
          </a:pPr>
          <a:r>
            <a:rPr lang="en-US" sz="2000" kern="1200" dirty="0"/>
            <a:t>Toxins</a:t>
          </a:r>
          <a:br>
            <a:rPr lang="en-US" sz="4100" kern="1200" dirty="0"/>
          </a:br>
          <a:r>
            <a:rPr lang="en-US" sz="2000" kern="1200" dirty="0"/>
            <a:t>Diet</a:t>
          </a:r>
          <a:br>
            <a:rPr lang="en-US" sz="2000" kern="1200" dirty="0"/>
          </a:br>
          <a:r>
            <a:rPr lang="en-US" sz="2000" kern="1200" dirty="0"/>
            <a:t>Environment</a:t>
          </a:r>
        </a:p>
      </dsp:txBody>
      <dsp:txXfrm>
        <a:off x="3485904" y="205794"/>
        <a:ext cx="2172212" cy="1716410"/>
      </dsp:txXfrm>
    </dsp:sp>
    <dsp:sp modelId="{B076439C-79CD-4413-B06D-55ABC5FA394B}">
      <dsp:nvSpPr>
        <dsp:cNvPr id="0" name=""/>
        <dsp:cNvSpPr/>
      </dsp:nvSpPr>
      <dsp:spPr>
        <a:xfrm rot="19722276">
          <a:off x="5545549" y="2445240"/>
          <a:ext cx="2233429" cy="683703"/>
        </a:xfrm>
        <a:prstGeom prst="leftArrow">
          <a:avLst>
            <a:gd name="adj1" fmla="val 60000"/>
            <a:gd name="adj2" fmla="val 50000"/>
          </a:avLst>
        </a:prstGeom>
        <a:solidFill>
          <a:schemeClr val="accent1">
            <a:tint val="60000"/>
            <a:hueOff val="0"/>
            <a:satOff val="0"/>
            <a:lumOff val="0"/>
            <a:alphaOff val="0"/>
          </a:schemeClr>
        </a:solidFill>
        <a:ln>
          <a:solidFill>
            <a:schemeClr val="accent1"/>
          </a:solidFill>
        </a:ln>
        <a:effectLst/>
      </dsp:spPr>
      <dsp:style>
        <a:lnRef idx="0">
          <a:scrgbClr r="0" g="0" b="0"/>
        </a:lnRef>
        <a:fillRef idx="1">
          <a:scrgbClr r="0" g="0" b="0"/>
        </a:fillRef>
        <a:effectRef idx="0">
          <a:scrgbClr r="0" g="0" b="0"/>
        </a:effectRef>
        <a:fontRef idx="minor">
          <a:schemeClr val="lt1"/>
        </a:fontRef>
      </dsp:style>
    </dsp:sp>
    <dsp:sp modelId="{B37A9998-C3D2-4744-AB7E-141C5BFAE683}">
      <dsp:nvSpPr>
        <dsp:cNvPr id="0" name=""/>
        <dsp:cNvSpPr/>
      </dsp:nvSpPr>
      <dsp:spPr>
        <a:xfrm>
          <a:off x="6476991" y="1295408"/>
          <a:ext cx="2279012" cy="1823210"/>
        </a:xfrm>
        <a:prstGeom prst="roundRect">
          <a:avLst>
            <a:gd name="adj" fmla="val 10000"/>
          </a:avLst>
        </a:prstGeom>
        <a:solidFill>
          <a:schemeClr val="accent1">
            <a:hueOff val="0"/>
            <a:satOff val="0"/>
            <a:lumOff val="0"/>
            <a:alphaOff val="0"/>
          </a:schemeClr>
        </a:solidFill>
        <a:ln w="25400" cap="flat" cmpd="sng" algn="ctr">
          <a:solidFill>
            <a:schemeClr val="bg1">
              <a:lumMod val="9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Physical</a:t>
          </a:r>
        </a:p>
        <a:p>
          <a:pPr marL="0" lvl="0" indent="0" algn="ctr" defTabSz="1244600">
            <a:lnSpc>
              <a:spcPct val="90000"/>
            </a:lnSpc>
            <a:spcBef>
              <a:spcPct val="0"/>
            </a:spcBef>
            <a:spcAft>
              <a:spcPct val="35000"/>
            </a:spcAft>
            <a:buNone/>
          </a:pPr>
          <a:r>
            <a:rPr lang="en-US" sz="2000" kern="1200" dirty="0"/>
            <a:t>Traumas</a:t>
          </a:r>
          <a:br>
            <a:rPr lang="en-US" sz="2000" kern="1200" dirty="0"/>
          </a:br>
          <a:r>
            <a:rPr lang="en-US" sz="2000" kern="1200" dirty="0"/>
            <a:t>Subluxation</a:t>
          </a:r>
        </a:p>
      </dsp:txBody>
      <dsp:txXfrm>
        <a:off x="6530391" y="1348808"/>
        <a:ext cx="2172212" cy="1716410"/>
      </dsp:txXfrm>
    </dsp:sp>
    <dsp:sp modelId="{AE3FC8EB-8345-4AF3-BE77-2608F57ADC59}">
      <dsp:nvSpPr>
        <dsp:cNvPr id="0" name=""/>
        <dsp:cNvSpPr/>
      </dsp:nvSpPr>
      <dsp:spPr>
        <a:xfrm rot="12600780">
          <a:off x="1209658" y="2456151"/>
          <a:ext cx="2363034" cy="683703"/>
        </a:xfrm>
        <a:prstGeom prst="leftArrow">
          <a:avLst>
            <a:gd name="adj1" fmla="val 60000"/>
            <a:gd name="adj2" fmla="val 50000"/>
          </a:avLst>
        </a:prstGeom>
        <a:solidFill>
          <a:schemeClr val="accent1">
            <a:tint val="60000"/>
            <a:hueOff val="0"/>
            <a:satOff val="0"/>
            <a:lumOff val="0"/>
            <a:alphaOff val="0"/>
          </a:schemeClr>
        </a:solidFill>
        <a:ln>
          <a:solidFill>
            <a:schemeClr val="accent1"/>
          </a:solidFill>
        </a:ln>
        <a:effectLst/>
      </dsp:spPr>
      <dsp:style>
        <a:lnRef idx="0">
          <a:scrgbClr r="0" g="0" b="0"/>
        </a:lnRef>
        <a:fillRef idx="1">
          <a:scrgbClr r="0" g="0" b="0"/>
        </a:fillRef>
        <a:effectRef idx="0">
          <a:scrgbClr r="0" g="0" b="0"/>
        </a:effectRef>
        <a:fontRef idx="minor">
          <a:schemeClr val="lt1"/>
        </a:fontRef>
      </dsp:style>
    </dsp:sp>
    <dsp:sp modelId="{0F18A899-4EC8-409B-824C-ABED6ABAC800}">
      <dsp:nvSpPr>
        <dsp:cNvPr id="0" name=""/>
        <dsp:cNvSpPr/>
      </dsp:nvSpPr>
      <dsp:spPr>
        <a:xfrm>
          <a:off x="228579" y="1295407"/>
          <a:ext cx="2279012" cy="1823210"/>
        </a:xfrm>
        <a:prstGeom prst="roundRect">
          <a:avLst>
            <a:gd name="adj" fmla="val 10000"/>
          </a:avLst>
        </a:prstGeom>
        <a:solidFill>
          <a:schemeClr val="accen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Psychological</a:t>
          </a:r>
        </a:p>
        <a:p>
          <a:pPr marL="0" lvl="0" indent="0" algn="ctr" defTabSz="1244600">
            <a:lnSpc>
              <a:spcPct val="90000"/>
            </a:lnSpc>
            <a:spcBef>
              <a:spcPct val="0"/>
            </a:spcBef>
            <a:spcAft>
              <a:spcPct val="35000"/>
            </a:spcAft>
            <a:buNone/>
          </a:pPr>
          <a:r>
            <a:rPr lang="en-US" sz="2000" kern="1200" dirty="0"/>
            <a:t>Thoughts</a:t>
          </a:r>
          <a:br>
            <a:rPr lang="en-US" sz="2000" kern="1200" dirty="0"/>
          </a:br>
          <a:r>
            <a:rPr lang="en-US" sz="2000" kern="1200" dirty="0"/>
            <a:t>Anxiety</a:t>
          </a:r>
        </a:p>
      </dsp:txBody>
      <dsp:txXfrm>
        <a:off x="281979" y="1348807"/>
        <a:ext cx="2172212" cy="171641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4185"/>
          </a:xfrm>
          <a:prstGeom prst="rect">
            <a:avLst/>
          </a:prstGeom>
        </p:spPr>
        <p:txBody>
          <a:bodyPr vert="horz" lIns="93031" tIns="46516" rIns="93031" bIns="46516" rtlCol="0"/>
          <a:lstStyle>
            <a:lvl1pPr algn="l">
              <a:defRPr sz="1200"/>
            </a:lvl1pPr>
          </a:lstStyle>
          <a:p>
            <a:endParaRPr lang="en-US" dirty="0"/>
          </a:p>
        </p:txBody>
      </p:sp>
      <p:sp>
        <p:nvSpPr>
          <p:cNvPr id="3" name="Date Placeholder 2"/>
          <p:cNvSpPr>
            <a:spLocks noGrp="1"/>
          </p:cNvSpPr>
          <p:nvPr>
            <p:ph type="dt" sz="quarter" idx="1"/>
          </p:nvPr>
        </p:nvSpPr>
        <p:spPr>
          <a:xfrm>
            <a:off x="3963744" y="0"/>
            <a:ext cx="3032337" cy="464185"/>
          </a:xfrm>
          <a:prstGeom prst="rect">
            <a:avLst/>
          </a:prstGeom>
        </p:spPr>
        <p:txBody>
          <a:bodyPr vert="horz" lIns="93031" tIns="46516" rIns="93031" bIns="46516" rtlCol="0"/>
          <a:lstStyle>
            <a:lvl1pPr algn="r">
              <a:defRPr sz="1200"/>
            </a:lvl1pPr>
          </a:lstStyle>
          <a:p>
            <a:fld id="{707D8414-C5B2-E543-BA26-9144CA6E7777}" type="datetimeFigureOut">
              <a:rPr lang="en-US" smtClean="0"/>
              <a:pPr/>
              <a:t>7/11/23</a:t>
            </a:fld>
            <a:endParaRPr lang="en-US" dirty="0"/>
          </a:p>
        </p:txBody>
      </p:sp>
      <p:sp>
        <p:nvSpPr>
          <p:cNvPr id="4" name="Footer Placeholder 3"/>
          <p:cNvSpPr>
            <a:spLocks noGrp="1"/>
          </p:cNvSpPr>
          <p:nvPr>
            <p:ph type="ftr" sz="quarter" idx="2"/>
          </p:nvPr>
        </p:nvSpPr>
        <p:spPr>
          <a:xfrm>
            <a:off x="0" y="8817904"/>
            <a:ext cx="3032337" cy="464185"/>
          </a:xfrm>
          <a:prstGeom prst="rect">
            <a:avLst/>
          </a:prstGeom>
        </p:spPr>
        <p:txBody>
          <a:bodyPr vert="horz" lIns="93031" tIns="46516" rIns="93031" bIns="4651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63744" y="8817904"/>
            <a:ext cx="3032337" cy="464185"/>
          </a:xfrm>
          <a:prstGeom prst="rect">
            <a:avLst/>
          </a:prstGeom>
        </p:spPr>
        <p:txBody>
          <a:bodyPr vert="horz" lIns="93031" tIns="46516" rIns="93031" bIns="46516" rtlCol="0" anchor="b"/>
          <a:lstStyle>
            <a:lvl1pPr algn="r">
              <a:defRPr sz="1200"/>
            </a:lvl1pPr>
          </a:lstStyle>
          <a:p>
            <a:fld id="{8D3D8154-A960-E246-BAC5-2FCB5AB4A8F7}" type="slidenum">
              <a:rPr lang="en-US" smtClean="0"/>
              <a:pPr/>
              <a:t>‹#›</a:t>
            </a:fld>
            <a:endParaRPr lang="en-US" dirty="0"/>
          </a:p>
        </p:txBody>
      </p:sp>
    </p:spTree>
    <p:extLst>
      <p:ext uri="{BB962C8B-B14F-4D97-AF65-F5344CB8AC3E}">
        <p14:creationId xmlns:p14="http://schemas.microsoft.com/office/powerpoint/2010/main" val="156749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4185"/>
          </a:xfrm>
          <a:prstGeom prst="rect">
            <a:avLst/>
          </a:prstGeom>
        </p:spPr>
        <p:txBody>
          <a:bodyPr vert="horz" lIns="93031" tIns="46516" rIns="93031" bIns="46516" rtlCol="0"/>
          <a:lstStyle>
            <a:lvl1pPr algn="l">
              <a:defRPr sz="1200"/>
            </a:lvl1pPr>
          </a:lstStyle>
          <a:p>
            <a:endParaRPr lang="en-US" dirty="0"/>
          </a:p>
        </p:txBody>
      </p:sp>
      <p:sp>
        <p:nvSpPr>
          <p:cNvPr id="3" name="Date Placeholder 2"/>
          <p:cNvSpPr>
            <a:spLocks noGrp="1"/>
          </p:cNvSpPr>
          <p:nvPr>
            <p:ph type="dt" idx="1"/>
          </p:nvPr>
        </p:nvSpPr>
        <p:spPr>
          <a:xfrm>
            <a:off x="3963744" y="0"/>
            <a:ext cx="3032337" cy="464185"/>
          </a:xfrm>
          <a:prstGeom prst="rect">
            <a:avLst/>
          </a:prstGeom>
        </p:spPr>
        <p:txBody>
          <a:bodyPr vert="horz" lIns="93031" tIns="46516" rIns="93031" bIns="46516" rtlCol="0"/>
          <a:lstStyle>
            <a:lvl1pPr algn="r">
              <a:defRPr sz="1200"/>
            </a:lvl1pPr>
          </a:lstStyle>
          <a:p>
            <a:fld id="{2C141FC7-DD52-CC40-BAE1-DF1DA7BD20F5}" type="datetimeFigureOut">
              <a:rPr lang="en-US" smtClean="0"/>
              <a:pPr/>
              <a:t>7/11/23</a:t>
            </a:fld>
            <a:endParaRPr lang="en-US" dirty="0"/>
          </a:p>
        </p:txBody>
      </p:sp>
      <p:sp>
        <p:nvSpPr>
          <p:cNvPr id="4" name="Slide Image Placeholder 3"/>
          <p:cNvSpPr>
            <a:spLocks noGrp="1" noRot="1" noChangeAspect="1"/>
          </p:cNvSpPr>
          <p:nvPr>
            <p:ph type="sldImg" idx="2"/>
          </p:nvPr>
        </p:nvSpPr>
        <p:spPr>
          <a:xfrm>
            <a:off x="1177925" y="696913"/>
            <a:ext cx="4641850" cy="3481387"/>
          </a:xfrm>
          <a:prstGeom prst="rect">
            <a:avLst/>
          </a:prstGeom>
          <a:noFill/>
          <a:ln w="12700">
            <a:solidFill>
              <a:prstClr val="black"/>
            </a:solidFill>
          </a:ln>
        </p:spPr>
        <p:txBody>
          <a:bodyPr vert="horz" lIns="93031" tIns="46516" rIns="93031" bIns="46516" rtlCol="0" anchor="ctr"/>
          <a:lstStyle/>
          <a:p>
            <a:endParaRPr lang="en-US" dirty="0"/>
          </a:p>
        </p:txBody>
      </p:sp>
      <p:sp>
        <p:nvSpPr>
          <p:cNvPr id="5" name="Notes Placeholder 4"/>
          <p:cNvSpPr>
            <a:spLocks noGrp="1"/>
          </p:cNvSpPr>
          <p:nvPr>
            <p:ph type="body" sz="quarter" idx="3"/>
          </p:nvPr>
        </p:nvSpPr>
        <p:spPr>
          <a:xfrm>
            <a:off x="699770" y="4409758"/>
            <a:ext cx="5598160" cy="4177665"/>
          </a:xfrm>
          <a:prstGeom prst="rect">
            <a:avLst/>
          </a:prstGeom>
        </p:spPr>
        <p:txBody>
          <a:bodyPr vert="horz" lIns="93031" tIns="46516" rIns="93031" bIns="465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32337" cy="464185"/>
          </a:xfrm>
          <a:prstGeom prst="rect">
            <a:avLst/>
          </a:prstGeom>
        </p:spPr>
        <p:txBody>
          <a:bodyPr vert="horz" lIns="93031" tIns="46516" rIns="93031" bIns="4651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63744" y="8817904"/>
            <a:ext cx="3032337" cy="464185"/>
          </a:xfrm>
          <a:prstGeom prst="rect">
            <a:avLst/>
          </a:prstGeom>
        </p:spPr>
        <p:txBody>
          <a:bodyPr vert="horz" lIns="93031" tIns="46516" rIns="93031" bIns="46516" rtlCol="0" anchor="b"/>
          <a:lstStyle>
            <a:lvl1pPr algn="r">
              <a:defRPr sz="1200"/>
            </a:lvl1pPr>
          </a:lstStyle>
          <a:p>
            <a:fld id="{05429AFB-3AA1-7E4A-92DF-24ADC3D03AF2}" type="slidenum">
              <a:rPr lang="en-US" smtClean="0"/>
              <a:pPr/>
              <a:t>‹#›</a:t>
            </a:fld>
            <a:endParaRPr lang="en-US" dirty="0"/>
          </a:p>
        </p:txBody>
      </p:sp>
    </p:spTree>
    <p:extLst>
      <p:ext uri="{BB962C8B-B14F-4D97-AF65-F5344CB8AC3E}">
        <p14:creationId xmlns:p14="http://schemas.microsoft.com/office/powerpoint/2010/main" val="30116747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429AFB-3AA1-7E4A-92DF-24ADC3D03AF2}" type="slidenum">
              <a:rPr lang="en-US" smtClean="0"/>
              <a:pPr/>
              <a:t>1</a:t>
            </a:fld>
            <a:endParaRPr lang="en-US" dirty="0"/>
          </a:p>
        </p:txBody>
      </p:sp>
    </p:spTree>
    <p:extLst>
      <p:ext uri="{BB962C8B-B14F-4D97-AF65-F5344CB8AC3E}">
        <p14:creationId xmlns:p14="http://schemas.microsoft.com/office/powerpoint/2010/main" val="3226676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C8E11A30-5321-4497-84F9-6324B2C28F2D}" type="slidenum">
              <a:rPr lang="en-US"/>
              <a:pPr/>
              <a:t>15</a:t>
            </a:fld>
            <a:endParaRPr 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7674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4BED4-8EE3-4CFD-B742-DEE7C802DA3E}" type="slidenum">
              <a:rPr lang="en-US"/>
              <a:pPr/>
              <a:t>16</a:t>
            </a:fld>
            <a:endParaRPr lang="en-US"/>
          </a:p>
        </p:txBody>
      </p:sp>
      <p:sp>
        <p:nvSpPr>
          <p:cNvPr id="172034" name="Rectangle 2"/>
          <p:cNvSpPr>
            <a:spLocks noGrp="1" noRot="1" noChangeAspect="1" noChangeArrowheads="1" noTextEdit="1"/>
          </p:cNvSpPr>
          <p:nvPr>
            <p:ph type="sldImg"/>
          </p:nvPr>
        </p:nvSpPr>
        <p:spPr>
          <a:xfrm>
            <a:off x="1179513" y="696913"/>
            <a:ext cx="4641850" cy="3481387"/>
          </a:xfrm>
          <a:ln/>
        </p:spPr>
      </p:sp>
      <p:sp>
        <p:nvSpPr>
          <p:cNvPr id="172035" name="Rectangle 3"/>
          <p:cNvSpPr>
            <a:spLocks noGrp="1" noChangeArrowheads="1"/>
          </p:cNvSpPr>
          <p:nvPr>
            <p:ph type="body" idx="1"/>
          </p:nvPr>
        </p:nvSpPr>
        <p:spPr/>
        <p:txBody>
          <a:bodyPr/>
          <a:lstStyle/>
          <a:p>
            <a:r>
              <a:rPr lang="en-US"/>
              <a:t>Dehydration is one of the ways your body becomes very acidic.</a:t>
            </a:r>
          </a:p>
          <a:p>
            <a:r>
              <a:rPr lang="en-US"/>
              <a:t>The cells in our body are bathed in a fluid.  They need that fluid to be 7.365.  That’s the normal pH level.  It’s the alkaline acid balance in your body.</a:t>
            </a:r>
          </a:p>
          <a:p>
            <a:r>
              <a:rPr lang="en-US"/>
              <a:t>Certain things will push you to acid where disease forms.</a:t>
            </a:r>
          </a:p>
          <a:p>
            <a:r>
              <a:rPr lang="en-US"/>
              <a:t>And certain things will make you hydrated and that’s where you want to be.</a:t>
            </a:r>
          </a:p>
          <a:p>
            <a:r>
              <a:rPr lang="en-US"/>
              <a:t>Taking in things like sugars, preservatives, beers, processed foods, dairy, etc will also lead to acidity in your body.</a:t>
            </a:r>
          </a:p>
          <a:p>
            <a:r>
              <a:rPr lang="en-US"/>
              <a:t>If your dehydrated, you will become acidic.  So drink ½ your body weight in water.</a:t>
            </a:r>
          </a:p>
          <a:p>
            <a:r>
              <a:rPr lang="en-US"/>
              <a:t>You want your bodies internal envirnoment to be slightly alkaline for optimum function and healing.</a:t>
            </a:r>
          </a:p>
        </p:txBody>
      </p:sp>
    </p:spTree>
    <p:extLst>
      <p:ext uri="{BB962C8B-B14F-4D97-AF65-F5344CB8AC3E}">
        <p14:creationId xmlns:p14="http://schemas.microsoft.com/office/powerpoint/2010/main" val="3966645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MS PGothic" charset="0"/>
                <a:cs typeface="MS PGothic" charset="0"/>
              </a:rPr>
              <a:t>BJ</a:t>
            </a:r>
          </a:p>
        </p:txBody>
      </p:sp>
      <p:sp>
        <p:nvSpPr>
          <p:cNvPr id="28058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1743" indent="-285285">
              <a:defRPr>
                <a:solidFill>
                  <a:schemeClr val="tx1"/>
                </a:solidFill>
                <a:latin typeface="Arial" charset="0"/>
                <a:ea typeface="MS PGothic" charset="0"/>
                <a:cs typeface="MS PGothic" charset="0"/>
              </a:defRPr>
            </a:lvl2pPr>
            <a:lvl3pPr marL="1141142" indent="-228228">
              <a:defRPr>
                <a:solidFill>
                  <a:schemeClr val="tx1"/>
                </a:solidFill>
                <a:latin typeface="Arial" charset="0"/>
                <a:ea typeface="MS PGothic" charset="0"/>
                <a:cs typeface="MS PGothic" charset="0"/>
              </a:defRPr>
            </a:lvl3pPr>
            <a:lvl4pPr marL="1597599" indent="-228228">
              <a:defRPr>
                <a:solidFill>
                  <a:schemeClr val="tx1"/>
                </a:solidFill>
                <a:latin typeface="Arial" charset="0"/>
                <a:ea typeface="MS PGothic" charset="0"/>
                <a:cs typeface="MS PGothic" charset="0"/>
              </a:defRPr>
            </a:lvl4pPr>
            <a:lvl5pPr marL="2054056" indent="-228228">
              <a:defRPr>
                <a:solidFill>
                  <a:schemeClr val="tx1"/>
                </a:solidFill>
                <a:latin typeface="Arial" charset="0"/>
                <a:ea typeface="MS PGothic" charset="0"/>
                <a:cs typeface="MS PGothic" charset="0"/>
              </a:defRPr>
            </a:lvl5pPr>
            <a:lvl6pPr marL="2510513" indent="-228228" eaLnBrk="0" fontAlgn="base" hangingPunct="0">
              <a:spcBef>
                <a:spcPct val="0"/>
              </a:spcBef>
              <a:spcAft>
                <a:spcPct val="0"/>
              </a:spcAft>
              <a:defRPr>
                <a:solidFill>
                  <a:schemeClr val="tx1"/>
                </a:solidFill>
                <a:latin typeface="Arial" charset="0"/>
                <a:ea typeface="MS PGothic" charset="0"/>
                <a:cs typeface="MS PGothic" charset="0"/>
              </a:defRPr>
            </a:lvl6pPr>
            <a:lvl7pPr marL="2966969" indent="-228228" eaLnBrk="0" fontAlgn="base" hangingPunct="0">
              <a:spcBef>
                <a:spcPct val="0"/>
              </a:spcBef>
              <a:spcAft>
                <a:spcPct val="0"/>
              </a:spcAft>
              <a:defRPr>
                <a:solidFill>
                  <a:schemeClr val="tx1"/>
                </a:solidFill>
                <a:latin typeface="Arial" charset="0"/>
                <a:ea typeface="MS PGothic" charset="0"/>
                <a:cs typeface="MS PGothic" charset="0"/>
              </a:defRPr>
            </a:lvl7pPr>
            <a:lvl8pPr marL="3423427" indent="-228228" eaLnBrk="0" fontAlgn="base" hangingPunct="0">
              <a:spcBef>
                <a:spcPct val="0"/>
              </a:spcBef>
              <a:spcAft>
                <a:spcPct val="0"/>
              </a:spcAft>
              <a:defRPr>
                <a:solidFill>
                  <a:schemeClr val="tx1"/>
                </a:solidFill>
                <a:latin typeface="Arial" charset="0"/>
                <a:ea typeface="MS PGothic" charset="0"/>
                <a:cs typeface="MS PGothic" charset="0"/>
              </a:defRPr>
            </a:lvl8pPr>
            <a:lvl9pPr marL="3879883" indent="-228228" eaLnBrk="0" fontAlgn="base" hangingPunct="0">
              <a:spcBef>
                <a:spcPct val="0"/>
              </a:spcBef>
              <a:spcAft>
                <a:spcPct val="0"/>
              </a:spcAft>
              <a:defRPr>
                <a:solidFill>
                  <a:schemeClr val="tx1"/>
                </a:solidFill>
                <a:latin typeface="Arial" charset="0"/>
                <a:ea typeface="MS PGothic" charset="0"/>
                <a:cs typeface="MS PGothic" charset="0"/>
              </a:defRPr>
            </a:lvl9pPr>
          </a:lstStyle>
          <a:p>
            <a:fld id="{29758E77-029C-8544-9FB8-95131AB4D87A}" type="slidenum">
              <a:rPr lang="en-US"/>
              <a:pPr/>
              <a:t>17</a:t>
            </a:fld>
            <a:endParaRPr lang="en-US"/>
          </a:p>
        </p:txBody>
      </p:sp>
    </p:spTree>
    <p:extLst>
      <p:ext uri="{BB962C8B-B14F-4D97-AF65-F5344CB8AC3E}">
        <p14:creationId xmlns:p14="http://schemas.microsoft.com/office/powerpoint/2010/main" val="2595820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429AFB-3AA1-7E4A-92DF-24ADC3D03AF2}" type="slidenum">
              <a:rPr lang="en-US" smtClean="0"/>
              <a:pPr/>
              <a:t>18</a:t>
            </a:fld>
            <a:endParaRPr lang="en-US" dirty="0"/>
          </a:p>
        </p:txBody>
      </p:sp>
    </p:spTree>
    <p:extLst>
      <p:ext uri="{BB962C8B-B14F-4D97-AF65-F5344CB8AC3E}">
        <p14:creationId xmlns:p14="http://schemas.microsoft.com/office/powerpoint/2010/main" val="1578655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BB2483D0-2850-4BDA-80F8-FA86A74853F5}" type="slidenum">
              <a:rPr lang="en-US"/>
              <a:pPr/>
              <a:t>19</a:t>
            </a:fld>
            <a:endParaRPr lang="en-US"/>
          </a:p>
        </p:txBody>
      </p:sp>
      <p:sp>
        <p:nvSpPr>
          <p:cNvPr id="178179" name="Rectangle 2"/>
          <p:cNvSpPr>
            <a:spLocks noGrp="1" noRot="1" noChangeAspect="1" noChangeArrowheads="1" noTextEdit="1"/>
          </p:cNvSpPr>
          <p:nvPr>
            <p:ph type="sldImg"/>
          </p:nvPr>
        </p:nvSpPr>
        <p:spPr>
          <a:xfrm>
            <a:off x="1181100" y="696913"/>
            <a:ext cx="4638675" cy="3479800"/>
          </a:xfrm>
          <a:ln/>
        </p:spPr>
      </p:sp>
      <p:sp>
        <p:nvSpPr>
          <p:cNvPr id="17818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276717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Contrast</a:t>
            </a:r>
            <a:r>
              <a:rPr lang="en-US" baseline="0" dirty="0"/>
              <a:t> the cons of classic cardio with the exercise type that is designed for </a:t>
            </a:r>
            <a:r>
              <a:rPr lang="en-US" b="1" baseline="0" dirty="0"/>
              <a:t>maximum results:</a:t>
            </a:r>
            <a:endParaRPr lang="en-US" b="1" dirty="0"/>
          </a:p>
          <a:p>
            <a:endParaRPr lang="en-US" dirty="0"/>
          </a:p>
          <a:p>
            <a:r>
              <a:rPr lang="en-US" dirty="0"/>
              <a:t>Metabolic conditioning is not about building bigger muscles, decreasing heart disease, or improving performance - although it definitely will help with all three.  Metabolic exercise is about burning the maximum amount of calories (specifically fat calories) possible during a workout.  It is also about generating a metabolic “ripple” effect that will burn fat for many hours after the workout. This sounds like marketing hype to most people, but this is exactly what research has shown is possible and what metabolic training attempts to produce.  If the workout is done with sufficient intensity, and the diet is in-line, it can even ignite fat burning for days.</a:t>
            </a:r>
          </a:p>
        </p:txBody>
      </p:sp>
      <p:sp>
        <p:nvSpPr>
          <p:cNvPr id="4" name="Slide Number Placeholder 3"/>
          <p:cNvSpPr>
            <a:spLocks noGrp="1"/>
          </p:cNvSpPr>
          <p:nvPr>
            <p:ph type="sldNum" sz="quarter" idx="10"/>
          </p:nvPr>
        </p:nvSpPr>
        <p:spPr/>
        <p:txBody>
          <a:bodyPr/>
          <a:lstStyle/>
          <a:p>
            <a:fld id="{B5503F89-BC39-42AD-9A54-32E6656A8C9E}" type="slidenum">
              <a:rPr lang="en-US" smtClean="0"/>
              <a:pPr/>
              <a:t>21</a:t>
            </a:fld>
            <a:endParaRPr lang="en-US"/>
          </a:p>
        </p:txBody>
      </p:sp>
    </p:spTree>
    <p:extLst>
      <p:ext uri="{BB962C8B-B14F-4D97-AF65-F5344CB8AC3E}">
        <p14:creationId xmlns:p14="http://schemas.microsoft.com/office/powerpoint/2010/main" val="3357122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Losing those curves can be devastating to body function.</a:t>
            </a:r>
          </a:p>
          <a:p>
            <a:r>
              <a:rPr lang="en-US" dirty="0"/>
              <a:t>When your neck looks like this, there is actual tension on the spinal cord.</a:t>
            </a:r>
          </a:p>
          <a:p>
            <a:r>
              <a:rPr lang="en-US" dirty="0"/>
              <a:t>Progressive kyphosis of the cervical spine (a loss or reversing of the neck’s curve) results in the destruction of nerve fibers due to chronic compression of the spinal cord.</a:t>
            </a:r>
          </a:p>
          <a:p>
            <a:r>
              <a:rPr lang="en-US" dirty="0"/>
              <a:t>A problem like this is what causes headaches, neck pain, carpal tunnel, and many other illnesses</a:t>
            </a:r>
          </a:p>
          <a:p>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705C7BC6-EED9-4A07-8A97-CC5A61564735}" type="slidenum">
              <a:rPr lang="en-US" smtClean="0"/>
              <a:t>23</a:t>
            </a:fld>
            <a:endParaRPr lang="en-US"/>
          </a:p>
        </p:txBody>
      </p:sp>
    </p:spTree>
    <p:extLst>
      <p:ext uri="{BB962C8B-B14F-4D97-AF65-F5344CB8AC3E}">
        <p14:creationId xmlns:p14="http://schemas.microsoft.com/office/powerpoint/2010/main" val="3889708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txBox="1">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altLang="en-US" sz="1100" dirty="0">
              <a:latin typeface="Calibri" pitchFamily="34" charset="0"/>
              <a:ea typeface="ＭＳ Ｐゴシック" pitchFamily="34" charset="-128"/>
            </a:endParaRPr>
          </a:p>
          <a:p>
            <a:pPr>
              <a:spcBef>
                <a:spcPct val="0"/>
              </a:spcBef>
            </a:pPr>
            <a:r>
              <a:rPr altLang="en-US" sz="1100" dirty="0">
                <a:latin typeface="Calibri" pitchFamily="34" charset="0"/>
                <a:ea typeface="ＭＳ Ｐゴシック" pitchFamily="34" charset="-128"/>
              </a:rPr>
              <a:t>As much as 77% of an office workday is spent sitting in front of a computer, twisting our body into weird </a:t>
            </a:r>
            <a:r>
              <a:rPr altLang="en-US" sz="1100" dirty="0" err="1">
                <a:latin typeface="Calibri" pitchFamily="34" charset="0"/>
                <a:ea typeface="ＭＳ Ｐゴシック" pitchFamily="34" charset="-128"/>
              </a:rPr>
              <a:t>tetris</a:t>
            </a:r>
            <a:r>
              <a:rPr altLang="en-US" sz="1100" dirty="0">
                <a:latin typeface="Calibri" pitchFamily="34" charset="0"/>
                <a:ea typeface="ＭＳ Ｐゴシック" pitchFamily="34" charset="-128"/>
              </a:rPr>
              <a:t> blocks, for the most part unmoving, on chairs. That much sitting causes stress. And stress disturbs the body’s homeostasis – a body’s balance. And a stressed body leaves itself open to attack.</a:t>
            </a:r>
          </a:p>
          <a:p>
            <a:pPr>
              <a:spcBef>
                <a:spcPct val="0"/>
              </a:spcBef>
            </a:pPr>
            <a:endParaRPr altLang="en-US" sz="1100" dirty="0">
              <a:latin typeface="Calibri" pitchFamily="34" charset="0"/>
              <a:ea typeface="ＭＳ Ｐゴシック" pitchFamily="34" charset="-128"/>
            </a:endParaRPr>
          </a:p>
          <a:p>
            <a:pPr>
              <a:spcBef>
                <a:spcPct val="0"/>
              </a:spcBef>
            </a:pPr>
            <a:r>
              <a:rPr altLang="en-US" sz="1100" dirty="0">
                <a:latin typeface="Calibri" pitchFamily="34" charset="0"/>
                <a:ea typeface="ＭＳ Ｐゴシック" pitchFamily="34" charset="-128"/>
              </a:rPr>
              <a:t>And this is what we’re seeing? How many of you look like this at work? 1/4 of the US workforce thinks pain, symptoms, are just part of having a job.</a:t>
            </a:r>
          </a:p>
          <a:p>
            <a:pPr>
              <a:spcBef>
                <a:spcPct val="0"/>
              </a:spcBef>
            </a:pPr>
            <a:r>
              <a:rPr altLang="en-US" sz="1100" dirty="0">
                <a:latin typeface="Calibri" pitchFamily="34" charset="0"/>
                <a:ea typeface="ＭＳ Ｐゴシック" pitchFamily="34" charset="-128"/>
              </a:rPr>
              <a:t>Headaches, neck soreness, shoulder stiffness, back pain, CTS, eye strain. These are just some of the physical body signals everyone is experiencing. </a:t>
            </a:r>
          </a:p>
          <a:p>
            <a:pPr>
              <a:spcBef>
                <a:spcPct val="0"/>
              </a:spcBef>
            </a:pPr>
            <a:endParaRPr altLang="en-US" sz="1100" dirty="0">
              <a:latin typeface="Calibri" pitchFamily="34" charset="0"/>
              <a:ea typeface="ＭＳ Ｐゴシック" pitchFamily="34" charset="-128"/>
            </a:endParaRPr>
          </a:p>
          <a:p>
            <a:pPr>
              <a:spcBef>
                <a:spcPct val="0"/>
              </a:spcBef>
            </a:pPr>
            <a:r>
              <a:rPr altLang="en-US" sz="1100" dirty="0">
                <a:latin typeface="Calibri" pitchFamily="34" charset="0"/>
                <a:ea typeface="ＭＳ Ｐゴシック" pitchFamily="34" charset="-128"/>
              </a:rPr>
              <a:t>The way we work, how we live our lives, is consistently and progressively breaking down our structure and the nerve system it protects.</a:t>
            </a:r>
          </a:p>
          <a:p>
            <a:pPr>
              <a:spcBef>
                <a:spcPct val="0"/>
              </a:spcBef>
            </a:pPr>
            <a:endParaRPr altLang="en-US" sz="1100" dirty="0">
              <a:latin typeface="Calibri" pitchFamily="34" charset="0"/>
              <a:ea typeface="ＭＳ Ｐゴシック" pitchFamily="34" charset="-128"/>
            </a:endParaRPr>
          </a:p>
          <a:p>
            <a:pPr>
              <a:spcBef>
                <a:spcPct val="0"/>
              </a:spcBef>
            </a:pPr>
            <a:r>
              <a:rPr altLang="en-US" sz="1100" dirty="0">
                <a:latin typeface="Calibri" pitchFamily="34" charset="0"/>
                <a:ea typeface="ＭＳ Ｐゴシック" pitchFamily="34" charset="-128"/>
              </a:rPr>
              <a:t>And this is just the physical stress of how we spend 40+hours a week. What about the mental stress? The emotional stress? The chemical stress of a toxic deficient lifestyle? We won’t go into that tonight, there will be a time for that. But this all affects the function of our nervous system.</a:t>
            </a:r>
          </a:p>
          <a:p>
            <a:endParaRPr altLang="en-US" dirty="0">
              <a:latin typeface="Calibri" pitchFamily="34" charset="0"/>
              <a:ea typeface="ＭＳ Ｐゴシック" pitchFamily="34" charset="-128"/>
            </a:endParaRPr>
          </a:p>
          <a:p>
            <a:endParaRPr altLang="en-US" dirty="0">
              <a:latin typeface="Calibri" pitchFamily="34" charset="0"/>
              <a:ea typeface="ＭＳ Ｐゴシック" pitchFamily="34" charset="-128"/>
            </a:endParaRPr>
          </a:p>
        </p:txBody>
      </p:sp>
      <p:sp>
        <p:nvSpPr>
          <p:cNvPr id="225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ts val="407"/>
              </a:spcBef>
              <a:defRPr sz="1200">
                <a:solidFill>
                  <a:srgbClr val="000000"/>
                </a:solidFill>
                <a:latin typeface="Calibri" pitchFamily="34" charset="0"/>
                <a:ea typeface="ＭＳ Ｐゴシック" pitchFamily="34" charset="-128"/>
              </a:defRPr>
            </a:lvl1pPr>
            <a:lvl2pPr marL="755855" indent="-290713">
              <a:spcBef>
                <a:spcPts val="407"/>
              </a:spcBef>
              <a:defRPr sz="1200">
                <a:solidFill>
                  <a:srgbClr val="000000"/>
                </a:solidFill>
                <a:latin typeface="Calibri" pitchFamily="34" charset="0"/>
                <a:ea typeface="ＭＳ Ｐゴシック" pitchFamily="34" charset="-128"/>
              </a:defRPr>
            </a:lvl2pPr>
            <a:lvl3pPr marL="1162853" indent="-232570">
              <a:spcBef>
                <a:spcPts val="407"/>
              </a:spcBef>
              <a:defRPr sz="1200">
                <a:solidFill>
                  <a:srgbClr val="000000"/>
                </a:solidFill>
                <a:latin typeface="Calibri" pitchFamily="34" charset="0"/>
                <a:ea typeface="ＭＳ Ｐゴシック" pitchFamily="34" charset="-128"/>
              </a:defRPr>
            </a:lvl3pPr>
            <a:lvl4pPr marL="1627995" indent="-232570">
              <a:spcBef>
                <a:spcPts val="407"/>
              </a:spcBef>
              <a:defRPr sz="1200">
                <a:solidFill>
                  <a:srgbClr val="000000"/>
                </a:solidFill>
                <a:latin typeface="Calibri" pitchFamily="34" charset="0"/>
                <a:ea typeface="ＭＳ Ｐゴシック" pitchFamily="34" charset="-128"/>
              </a:defRPr>
            </a:lvl4pPr>
            <a:lvl5pPr marL="2093137" indent="-232570">
              <a:spcBef>
                <a:spcPts val="407"/>
              </a:spcBef>
              <a:defRPr sz="1200">
                <a:solidFill>
                  <a:srgbClr val="000000"/>
                </a:solidFill>
                <a:latin typeface="Calibri" pitchFamily="34" charset="0"/>
                <a:ea typeface="ＭＳ Ｐゴシック" pitchFamily="34" charset="-128"/>
              </a:defRPr>
            </a:lvl5pPr>
            <a:lvl6pPr marL="2558277" indent="-232570" eaLnBrk="0" fontAlgn="base" hangingPunct="0">
              <a:spcBef>
                <a:spcPts val="407"/>
              </a:spcBef>
              <a:spcAft>
                <a:spcPct val="0"/>
              </a:spcAft>
              <a:defRPr sz="1200">
                <a:solidFill>
                  <a:srgbClr val="000000"/>
                </a:solidFill>
                <a:latin typeface="Calibri" pitchFamily="34" charset="0"/>
                <a:ea typeface="ＭＳ Ｐゴシック" pitchFamily="34" charset="-128"/>
              </a:defRPr>
            </a:lvl6pPr>
            <a:lvl7pPr marL="3023419" indent="-232570" eaLnBrk="0" fontAlgn="base" hangingPunct="0">
              <a:spcBef>
                <a:spcPts val="407"/>
              </a:spcBef>
              <a:spcAft>
                <a:spcPct val="0"/>
              </a:spcAft>
              <a:defRPr sz="1200">
                <a:solidFill>
                  <a:srgbClr val="000000"/>
                </a:solidFill>
                <a:latin typeface="Calibri" pitchFamily="34" charset="0"/>
                <a:ea typeface="ＭＳ Ｐゴシック" pitchFamily="34" charset="-128"/>
              </a:defRPr>
            </a:lvl7pPr>
            <a:lvl8pPr marL="3488560" indent="-232570" eaLnBrk="0" fontAlgn="base" hangingPunct="0">
              <a:spcBef>
                <a:spcPts val="407"/>
              </a:spcBef>
              <a:spcAft>
                <a:spcPct val="0"/>
              </a:spcAft>
              <a:defRPr sz="1200">
                <a:solidFill>
                  <a:srgbClr val="000000"/>
                </a:solidFill>
                <a:latin typeface="Calibri" pitchFamily="34" charset="0"/>
                <a:ea typeface="ＭＳ Ｐゴシック" pitchFamily="34" charset="-128"/>
              </a:defRPr>
            </a:lvl8pPr>
            <a:lvl9pPr marL="3953702" indent="-232570" eaLnBrk="0" fontAlgn="base" hangingPunct="0">
              <a:spcBef>
                <a:spcPts val="407"/>
              </a:spcBef>
              <a:spcAft>
                <a:spcPct val="0"/>
              </a:spcAft>
              <a:defRPr sz="1200">
                <a:solidFill>
                  <a:srgbClr val="000000"/>
                </a:solidFill>
                <a:latin typeface="Calibri" pitchFamily="34" charset="0"/>
                <a:ea typeface="ＭＳ Ｐゴシック" pitchFamily="34" charset="-128"/>
              </a:defRPr>
            </a:lvl9pPr>
          </a:lstStyle>
          <a:p>
            <a:pPr>
              <a:spcBef>
                <a:spcPct val="0"/>
              </a:spcBef>
            </a:pPr>
            <a:fld id="{F5E56A08-8F7F-4C4F-81ED-59C4C4829AAE}" type="slidenum">
              <a:rPr lang="en-US" altLang="en-US"/>
              <a:pPr>
                <a:spcBef>
                  <a:spcPct val="0"/>
                </a:spcBef>
              </a:pPr>
              <a:t>24</a:t>
            </a:fld>
            <a:endParaRPr lang="en-US" altLang="en-US"/>
          </a:p>
        </p:txBody>
      </p:sp>
    </p:spTree>
    <p:extLst>
      <p:ext uri="{BB962C8B-B14F-4D97-AF65-F5344CB8AC3E}">
        <p14:creationId xmlns:p14="http://schemas.microsoft.com/office/powerpoint/2010/main" val="3678595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take care of our symptoms today? For example, headaches.</a:t>
            </a:r>
          </a:p>
          <a:p>
            <a:r>
              <a:rPr lang="en-US" dirty="0"/>
              <a:t>That is right. We take drugs like Tylenol</a:t>
            </a:r>
          </a:p>
          <a:p>
            <a:r>
              <a:rPr lang="en-US" dirty="0"/>
              <a:t>But what happens a couple days later or weeks later?</a:t>
            </a:r>
          </a:p>
          <a:p>
            <a:r>
              <a:rPr lang="en-US" dirty="0"/>
              <a:t>Pain and symptoms return.</a:t>
            </a:r>
          </a:p>
          <a:p>
            <a:r>
              <a:rPr lang="en-US" dirty="0"/>
              <a:t>That is because you covered up the pain with the drugs you were taking, but you did not take care of the cause.</a:t>
            </a:r>
          </a:p>
          <a:p>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705C7BC6-EED9-4A07-8A97-CC5A61564735}" type="slidenum">
              <a:rPr lang="en-US" smtClean="0"/>
              <a:t>25</a:t>
            </a:fld>
            <a:endParaRPr lang="en-US"/>
          </a:p>
        </p:txBody>
      </p:sp>
    </p:spTree>
    <p:extLst>
      <p:ext uri="{BB962C8B-B14F-4D97-AF65-F5344CB8AC3E}">
        <p14:creationId xmlns:p14="http://schemas.microsoft.com/office/powerpoint/2010/main" val="2494813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earlier I mentioned that the</a:t>
            </a:r>
            <a:r>
              <a:rPr lang="en-US" baseline="0" dirty="0"/>
              <a:t> vast majority of work injuries do not occur because of an accident, but because of repetitive motions. </a:t>
            </a:r>
            <a:r>
              <a:rPr lang="en-US" dirty="0"/>
              <a:t>If we look at what you do in your daily life, what is causing you to lose those curves? </a:t>
            </a:r>
          </a:p>
          <a:p>
            <a:r>
              <a:rPr lang="en-US" dirty="0"/>
              <a:t>In your neck, you can begin to lose those curves by looking down while reading or at a computer for an extended period of time in the day.</a:t>
            </a:r>
            <a:r>
              <a:rPr lang="en-US" baseline="0" dirty="0"/>
              <a:t> How many of you have posture that is similar to the illustration on the right?</a:t>
            </a:r>
          </a:p>
          <a:p>
            <a:r>
              <a:rPr lang="en-US" baseline="0" dirty="0"/>
              <a:t>Now that we see that this position is harmful we can begin to reevaluate our posture and correct some of the damage that we are causing to our bodies. Look at the picture on the left, this is what we should strive for.</a:t>
            </a:r>
            <a:endParaRPr lang="en-US" dirty="0"/>
          </a:p>
        </p:txBody>
      </p:sp>
      <p:sp>
        <p:nvSpPr>
          <p:cNvPr id="4" name="Slide Number Placeholder 3"/>
          <p:cNvSpPr>
            <a:spLocks noGrp="1"/>
          </p:cNvSpPr>
          <p:nvPr>
            <p:ph type="sldNum" sz="quarter" idx="10"/>
          </p:nvPr>
        </p:nvSpPr>
        <p:spPr/>
        <p:txBody>
          <a:bodyPr/>
          <a:lstStyle/>
          <a:p>
            <a:fld id="{705C7BC6-EED9-4A07-8A97-CC5A61564735}" type="slidenum">
              <a:rPr lang="en-US" smtClean="0"/>
              <a:t>26</a:t>
            </a:fld>
            <a:endParaRPr lang="en-US"/>
          </a:p>
        </p:txBody>
      </p:sp>
    </p:spTree>
    <p:extLst>
      <p:ext uri="{BB962C8B-B14F-4D97-AF65-F5344CB8AC3E}">
        <p14:creationId xmlns:p14="http://schemas.microsoft.com/office/powerpoint/2010/main" val="373802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you’ve instituted the challenge and set a big goal, you are going to show them</a:t>
            </a:r>
            <a:r>
              <a:rPr lang="en-US" b="1" dirty="0"/>
              <a:t> how to get it done. </a:t>
            </a:r>
            <a:r>
              <a:rPr lang="en-US" dirty="0"/>
              <a:t>The turning point:</a:t>
            </a:r>
            <a:endParaRPr lang="en-US" b="1" dirty="0"/>
          </a:p>
          <a:p>
            <a:endParaRPr lang="en-US" b="1" dirty="0"/>
          </a:p>
          <a:p>
            <a:r>
              <a:rPr lang="en-US" dirty="0"/>
              <a:t>“The answer to any of your health problems</a:t>
            </a:r>
            <a:r>
              <a:rPr lang="en-US" baseline="0" dirty="0"/>
              <a:t> that you walked in here with is </a:t>
            </a:r>
            <a:r>
              <a:rPr lang="en-US" i="1" baseline="0" dirty="0"/>
              <a:t>already inside you</a:t>
            </a:r>
            <a:r>
              <a:rPr lang="en-US" baseline="0" dirty="0"/>
              <a:t>- it’s the </a:t>
            </a:r>
            <a:r>
              <a:rPr lang="en-US" b="1" baseline="0" dirty="0"/>
              <a:t>5 Essentials.”</a:t>
            </a:r>
            <a:endParaRPr lang="en-US" b="1" dirty="0"/>
          </a:p>
        </p:txBody>
      </p:sp>
      <p:sp>
        <p:nvSpPr>
          <p:cNvPr id="4" name="Slide Number Placeholder 3"/>
          <p:cNvSpPr>
            <a:spLocks noGrp="1"/>
          </p:cNvSpPr>
          <p:nvPr>
            <p:ph type="sldNum" sz="quarter" idx="10"/>
          </p:nvPr>
        </p:nvSpPr>
        <p:spPr/>
        <p:txBody>
          <a:bodyPr/>
          <a:lstStyle/>
          <a:p>
            <a:fld id="{B5503F89-BC39-42AD-9A54-32E6656A8C9E}" type="slidenum">
              <a:rPr lang="en-US" smtClean="0"/>
              <a:pPr/>
              <a:t>3</a:t>
            </a:fld>
            <a:endParaRPr lang="en-US"/>
          </a:p>
        </p:txBody>
      </p:sp>
    </p:spTree>
    <p:extLst>
      <p:ext uri="{BB962C8B-B14F-4D97-AF65-F5344CB8AC3E}">
        <p14:creationId xmlns:p14="http://schemas.microsoft.com/office/powerpoint/2010/main" val="3564638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36278A3-E282-894C-9589-1EA425D03CAB}" type="slidenum">
              <a:rPr lang="en-US" smtClean="0"/>
              <a:pPr>
                <a:defRPr/>
              </a:pPr>
              <a:t>28</a:t>
            </a:fld>
            <a:endParaRPr lang="en-US"/>
          </a:p>
        </p:txBody>
      </p:sp>
    </p:spTree>
    <p:extLst>
      <p:ext uri="{BB962C8B-B14F-4D97-AF65-F5344CB8AC3E}">
        <p14:creationId xmlns:p14="http://schemas.microsoft.com/office/powerpoint/2010/main" val="400471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F3E5E6A-5AC5-364B-BC10-4B059E228A99}" type="slidenum">
              <a:rPr lang="en-US" smtClean="0"/>
              <a:pPr>
                <a:defRPr/>
              </a:pPr>
              <a:t>30</a:t>
            </a:fld>
            <a:endParaRPr lang="en-US"/>
          </a:p>
        </p:txBody>
      </p:sp>
    </p:spTree>
    <p:extLst>
      <p:ext uri="{BB962C8B-B14F-4D97-AF65-F5344CB8AC3E}">
        <p14:creationId xmlns:p14="http://schemas.microsoft.com/office/powerpoint/2010/main" val="2798374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be offering encouragement and resources online as well as at your clinic. This is</a:t>
            </a:r>
            <a:r>
              <a:rPr lang="en-US" baseline="0" dirty="0"/>
              <a:t> where you can get new patients plugged into your newsletter and social media properties. </a:t>
            </a:r>
            <a:endParaRPr lang="en-US" dirty="0"/>
          </a:p>
        </p:txBody>
      </p:sp>
      <p:sp>
        <p:nvSpPr>
          <p:cNvPr id="4" name="Slide Number Placeholder 3"/>
          <p:cNvSpPr>
            <a:spLocks noGrp="1"/>
          </p:cNvSpPr>
          <p:nvPr>
            <p:ph type="sldNum" sz="quarter" idx="10"/>
          </p:nvPr>
        </p:nvSpPr>
        <p:spPr/>
        <p:txBody>
          <a:bodyPr/>
          <a:lstStyle/>
          <a:p>
            <a:fld id="{B5503F89-BC39-42AD-9A54-32E6656A8C9E}" type="slidenum">
              <a:rPr lang="en-US" smtClean="0"/>
              <a:pPr/>
              <a:t>32</a:t>
            </a:fld>
            <a:endParaRPr lang="en-US" dirty="0"/>
          </a:p>
        </p:txBody>
      </p:sp>
    </p:spTree>
    <p:extLst>
      <p:ext uri="{BB962C8B-B14F-4D97-AF65-F5344CB8AC3E}">
        <p14:creationId xmlns:p14="http://schemas.microsoft.com/office/powerpoint/2010/main" val="2953664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311">
              <a:defRPr/>
            </a:pPr>
            <a:r>
              <a:rPr lang="en-US" b="1" dirty="0"/>
              <a:t>MAX MIND</a:t>
            </a:r>
          </a:p>
          <a:p>
            <a:pPr defTabSz="930311">
              <a:defRPr/>
            </a:pPr>
            <a:endParaRPr lang="en-US" dirty="0"/>
          </a:p>
          <a:p>
            <a:pPr defTabSz="930311">
              <a:defRPr/>
            </a:pPr>
            <a:r>
              <a:rPr lang="en-US" dirty="0"/>
              <a:t>This is the big question. </a:t>
            </a:r>
          </a:p>
          <a:p>
            <a:pPr defTabSz="930311">
              <a:defRPr/>
            </a:pPr>
            <a:r>
              <a:rPr lang="en-US" dirty="0"/>
              <a:t>So you know what to eat, why don’t you do it?  </a:t>
            </a:r>
            <a:r>
              <a:rPr lang="en-US" b="1" dirty="0"/>
              <a:t>Because your why isn’t big enough. </a:t>
            </a:r>
          </a:p>
          <a:p>
            <a:pPr defTabSz="930311">
              <a:defRPr/>
            </a:pPr>
            <a:r>
              <a:rPr lang="en-US" b="1" dirty="0"/>
              <a:t> </a:t>
            </a:r>
          </a:p>
          <a:p>
            <a:pPr defTabSz="930311">
              <a:defRPr/>
            </a:pPr>
            <a:r>
              <a:rPr lang="en-US" dirty="0"/>
              <a:t>Wanting to be healthy or lose a few pounds is not a big enough why.  I go through mine from the book and show them what a big why looks like.  </a:t>
            </a:r>
            <a:r>
              <a:rPr lang="en-US" b="1" dirty="0"/>
              <a:t>It has to relate to your potential or doing it for someone else.  </a:t>
            </a:r>
            <a:r>
              <a:rPr lang="en-US" dirty="0"/>
              <a:t>Someone told me that she wants to be around to pass her faith on to her granddaughter and she needs to be healthy to do it.  That’s a big why.  </a:t>
            </a:r>
          </a:p>
          <a:p>
            <a:pPr defTabSz="930311">
              <a:defRPr/>
            </a:pPr>
            <a:endParaRPr lang="en-US" dirty="0"/>
          </a:p>
          <a:p>
            <a:pPr defTabSz="930311">
              <a:defRPr/>
            </a:pPr>
            <a:r>
              <a:rPr lang="en-US" b="1" dirty="0"/>
              <a:t>Activity: </a:t>
            </a:r>
            <a:r>
              <a:rPr lang="en-US" dirty="0"/>
              <a:t>Give your audience a minute to write down their big why in their book, and then break up in pairs to share it.  You can ask people to share with the group also.</a:t>
            </a:r>
          </a:p>
          <a:p>
            <a:endParaRPr lang="en-US" dirty="0"/>
          </a:p>
        </p:txBody>
      </p:sp>
      <p:sp>
        <p:nvSpPr>
          <p:cNvPr id="4" name="Slide Number Placeholder 3"/>
          <p:cNvSpPr>
            <a:spLocks noGrp="1"/>
          </p:cNvSpPr>
          <p:nvPr>
            <p:ph type="sldNum" sz="quarter" idx="10"/>
          </p:nvPr>
        </p:nvSpPr>
        <p:spPr/>
        <p:txBody>
          <a:bodyPr/>
          <a:lstStyle/>
          <a:p>
            <a:fld id="{B5503F89-BC39-42AD-9A54-32E6656A8C9E}" type="slidenum">
              <a:rPr lang="en-US" smtClean="0"/>
              <a:pPr/>
              <a:t>5</a:t>
            </a:fld>
            <a:endParaRPr lang="en-US"/>
          </a:p>
        </p:txBody>
      </p:sp>
    </p:spTree>
    <p:extLst>
      <p:ext uri="{BB962C8B-B14F-4D97-AF65-F5344CB8AC3E}">
        <p14:creationId xmlns:p14="http://schemas.microsoft.com/office/powerpoint/2010/main" val="2997365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900">
                <a:latin typeface="Arial" charset="0"/>
              </a:rPr>
              <a:t>So where does chronic stress come from? Everywhere! The three T’s. Toxins, traumas, and thoughts. Toxins are the things that are innately toxic to your body, chemicals, foods, the environment. Traumas are the physical stresses on our body from sports injuries, slips and falls, car accidents, and our lifestyle stresses – most importantly the effects of our sedentary lifestyles. And thoughts, how you think.  </a:t>
            </a:r>
          </a:p>
          <a:p>
            <a:pPr>
              <a:spcBef>
                <a:spcPct val="0"/>
              </a:spcBef>
            </a:pPr>
            <a:endParaRPr lang="en-US" sz="900">
              <a:latin typeface="Arial" charset="0"/>
            </a:endParaRPr>
          </a:p>
          <a:p>
            <a:pPr>
              <a:spcBef>
                <a:spcPct val="0"/>
              </a:spcBef>
            </a:pPr>
            <a:r>
              <a:rPr lang="en-US" sz="900">
                <a:latin typeface="Arial" charset="0"/>
              </a:rPr>
              <a:t>It would be overwhelming to unpack each of these categories in detail today. We’d be here all night. So we’re going to hit the big ones and focus on how you eat (toxins), how you move (traumas), and how you think (thoughts).   </a:t>
            </a:r>
          </a:p>
          <a:p>
            <a:pPr>
              <a:spcBef>
                <a:spcPct val="0"/>
              </a:spcBef>
            </a:pPr>
            <a:endParaRPr lang="en-US" sz="900">
              <a:latin typeface="Arial" charset="0"/>
            </a:endParaRPr>
          </a:p>
          <a:p>
            <a:pPr>
              <a:spcBef>
                <a:spcPct val="0"/>
              </a:spcBef>
            </a:pPr>
            <a:r>
              <a:rPr lang="en-US" sz="900">
                <a:latin typeface="Arial" charset="0"/>
              </a:rPr>
              <a:t>What you must understand is that your body doesn’t differentiate. Stress is a stress is a stress to the body.</a:t>
            </a:r>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F7EBD7-791D-451B-9E9C-3C7A96E7A816}" type="slidenum">
              <a:rPr lang="en-US">
                <a:latin typeface="Arial" charset="0"/>
                <a:cs typeface="Arial" charset="0"/>
              </a:rPr>
              <a:pPr fontAlgn="base">
                <a:spcBef>
                  <a:spcPct val="0"/>
                </a:spcBef>
                <a:spcAft>
                  <a:spcPct val="0"/>
                </a:spcAft>
              </a:pPr>
              <a:t>6</a:t>
            </a:fld>
            <a:endParaRPr lang="en-US">
              <a:latin typeface="Arial" charset="0"/>
              <a:cs typeface="Arial" charset="0"/>
            </a:endParaRPr>
          </a:p>
        </p:txBody>
      </p:sp>
    </p:spTree>
    <p:extLst>
      <p:ext uri="{BB962C8B-B14F-4D97-AF65-F5344CB8AC3E}">
        <p14:creationId xmlns:p14="http://schemas.microsoft.com/office/powerpoint/2010/main" val="3965896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241909-939E-438B-9BC7-3A66119B8EC6}" type="slidenum">
              <a:rPr lang="en-US" smtClean="0"/>
              <a:pPr fontAlgn="base">
                <a:spcBef>
                  <a:spcPct val="0"/>
                </a:spcBef>
                <a:spcAft>
                  <a:spcPct val="0"/>
                </a:spcAft>
                <a:defRPr/>
              </a:pPr>
              <a:t>7</a:t>
            </a:fld>
            <a:endParaRPr lang="en-US"/>
          </a:p>
        </p:txBody>
      </p:sp>
    </p:spTree>
    <p:extLst>
      <p:ext uri="{BB962C8B-B14F-4D97-AF65-F5344CB8AC3E}">
        <p14:creationId xmlns:p14="http://schemas.microsoft.com/office/powerpoint/2010/main" val="418653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311">
              <a:defRPr/>
            </a:pPr>
            <a:r>
              <a:rPr lang="en-US" b="1" baseline="0" dirty="0"/>
              <a:t>FITNESS</a:t>
            </a:r>
            <a:endParaRPr lang="en-US" b="1" dirty="0"/>
          </a:p>
          <a:p>
            <a:endParaRPr lang="en-US" b="1" dirty="0"/>
          </a:p>
          <a:p>
            <a:r>
              <a:rPr lang="en-US" b="1" dirty="0"/>
              <a:t>Urban Legend:</a:t>
            </a:r>
            <a:r>
              <a:rPr lang="en-US" dirty="0"/>
              <a:t>  In order to burn fat, you need to spend at least 20 minutes in your “Fat Burning Zone”</a:t>
            </a:r>
          </a:p>
          <a:p>
            <a:r>
              <a:rPr lang="en-US" b="1" dirty="0"/>
              <a:t>Truth:</a:t>
            </a:r>
            <a:r>
              <a:rPr lang="en-US" dirty="0"/>
              <a:t>  It’s not important what you burn during your exercise, it’s what you burn AFTER the exercise.  You can burn more fat in 12 minutes than 1 hour with Surge Training.</a:t>
            </a:r>
          </a:p>
          <a:p>
            <a:endParaRPr lang="en-US" dirty="0"/>
          </a:p>
          <a:p>
            <a:pPr>
              <a:lnSpc>
                <a:spcPct val="80000"/>
              </a:lnSpc>
              <a:buNone/>
            </a:pPr>
            <a:r>
              <a:rPr lang="en-US" sz="1800" b="1" dirty="0"/>
              <a:t>CONS That Occur AFTER Classic Condition (Low Intensity, Long Duration)</a:t>
            </a:r>
          </a:p>
          <a:p>
            <a:pPr>
              <a:lnSpc>
                <a:spcPct val="80000"/>
              </a:lnSpc>
              <a:buNone/>
            </a:pPr>
            <a:endParaRPr lang="en-US" sz="1800" dirty="0"/>
          </a:p>
          <a:p>
            <a:pPr lvl="1">
              <a:lnSpc>
                <a:spcPct val="80000"/>
              </a:lnSpc>
              <a:buClr>
                <a:srgbClr val="008000"/>
              </a:buClr>
            </a:pPr>
            <a:r>
              <a:rPr lang="en-US" sz="1600" dirty="0"/>
              <a:t>Raises stress hormones. Stress hormone Cortisol stimulates appetite, </a:t>
            </a:r>
            <a:br>
              <a:rPr lang="en-US" sz="1600" dirty="0"/>
            </a:br>
            <a:r>
              <a:rPr lang="en-US" sz="1600" dirty="0"/>
              <a:t>is catabolic (breaks down muscle), increases fat storing, </a:t>
            </a:r>
            <a:br>
              <a:rPr lang="en-US" sz="1600" dirty="0"/>
            </a:br>
            <a:r>
              <a:rPr lang="en-US" sz="1600" dirty="0"/>
              <a:t>and slows down or inhibits exercise recovery</a:t>
            </a:r>
          </a:p>
          <a:p>
            <a:pPr lvl="1">
              <a:lnSpc>
                <a:spcPct val="80000"/>
              </a:lnSpc>
              <a:buClr>
                <a:srgbClr val="008000"/>
              </a:buClr>
            </a:pPr>
            <a:endParaRPr lang="en-US" sz="1600" dirty="0"/>
          </a:p>
          <a:p>
            <a:pPr lvl="1">
              <a:lnSpc>
                <a:spcPct val="80000"/>
              </a:lnSpc>
              <a:buClr>
                <a:srgbClr val="008000"/>
              </a:buClr>
            </a:pPr>
            <a:r>
              <a:rPr lang="en-US" sz="1600" dirty="0"/>
              <a:t>Decreases testosterone and Human Growth Hormone (HGH) both necessary for building muscle and burning fat</a:t>
            </a:r>
          </a:p>
          <a:p>
            <a:pPr lvl="1">
              <a:lnSpc>
                <a:spcPct val="80000"/>
              </a:lnSpc>
              <a:buClr>
                <a:srgbClr val="008000"/>
              </a:buClr>
            </a:pPr>
            <a:endParaRPr lang="en-US" sz="1600" dirty="0"/>
          </a:p>
          <a:p>
            <a:pPr lvl="1">
              <a:lnSpc>
                <a:spcPct val="80000"/>
              </a:lnSpc>
              <a:buClr>
                <a:srgbClr val="008000"/>
              </a:buClr>
            </a:pPr>
            <a:r>
              <a:rPr lang="en-US" sz="1600" dirty="0"/>
              <a:t>Decreases immune function post exercise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5503F89-BC39-42AD-9A54-32E6656A8C9E}" type="slidenum">
              <a:rPr lang="en-US" smtClean="0"/>
              <a:pPr/>
              <a:t>9</a:t>
            </a:fld>
            <a:endParaRPr lang="en-US"/>
          </a:p>
        </p:txBody>
      </p:sp>
    </p:spTree>
    <p:extLst>
      <p:ext uri="{BB962C8B-B14F-4D97-AF65-F5344CB8AC3E}">
        <p14:creationId xmlns:p14="http://schemas.microsoft.com/office/powerpoint/2010/main" val="714022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of this slide is:</a:t>
            </a:r>
            <a:r>
              <a:rPr lang="en-US" baseline="0" dirty="0"/>
              <a:t> everything you’ve been taught by conventional “wisdom” is wrong! Get them to realize that they need to start thinking differently and that’s what you are providing- a different way of thinking based on how their bodies are designed to work.</a:t>
            </a:r>
            <a:endParaRPr lang="en-US" dirty="0"/>
          </a:p>
        </p:txBody>
      </p:sp>
      <p:sp>
        <p:nvSpPr>
          <p:cNvPr id="4" name="Slide Number Placeholder 3"/>
          <p:cNvSpPr>
            <a:spLocks noGrp="1"/>
          </p:cNvSpPr>
          <p:nvPr>
            <p:ph type="sldNum" sz="quarter" idx="10"/>
          </p:nvPr>
        </p:nvSpPr>
        <p:spPr/>
        <p:txBody>
          <a:bodyPr/>
          <a:lstStyle/>
          <a:p>
            <a:fld id="{B5503F89-BC39-42AD-9A54-32E6656A8C9E}" type="slidenum">
              <a:rPr lang="en-US" smtClean="0"/>
              <a:pPr/>
              <a:t>10</a:t>
            </a:fld>
            <a:endParaRPr lang="en-US"/>
          </a:p>
        </p:txBody>
      </p:sp>
    </p:spTree>
    <p:extLst>
      <p:ext uri="{BB962C8B-B14F-4D97-AF65-F5344CB8AC3E}">
        <p14:creationId xmlns:p14="http://schemas.microsoft.com/office/powerpoint/2010/main" val="497020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9253">
              <a:defRPr>
                <a:solidFill>
                  <a:schemeClr val="tx1"/>
                </a:solidFill>
                <a:latin typeface="Arial" charset="0"/>
                <a:ea typeface="MS PGothic" charset="0"/>
                <a:cs typeface="MS PGothic" charset="0"/>
              </a:defRPr>
            </a:lvl1pPr>
            <a:lvl2pPr marL="741743" indent="-285285" defTabSz="919253">
              <a:defRPr>
                <a:solidFill>
                  <a:schemeClr val="tx1"/>
                </a:solidFill>
                <a:latin typeface="Arial" charset="0"/>
                <a:ea typeface="MS PGothic" charset="0"/>
                <a:cs typeface="MS PGothic" charset="0"/>
              </a:defRPr>
            </a:lvl2pPr>
            <a:lvl3pPr marL="1141142" indent="-228228" defTabSz="919253">
              <a:defRPr>
                <a:solidFill>
                  <a:schemeClr val="tx1"/>
                </a:solidFill>
                <a:latin typeface="Arial" charset="0"/>
                <a:ea typeface="MS PGothic" charset="0"/>
                <a:cs typeface="MS PGothic" charset="0"/>
              </a:defRPr>
            </a:lvl3pPr>
            <a:lvl4pPr marL="1597599" indent="-228228" defTabSz="919253">
              <a:defRPr>
                <a:solidFill>
                  <a:schemeClr val="tx1"/>
                </a:solidFill>
                <a:latin typeface="Arial" charset="0"/>
                <a:ea typeface="MS PGothic" charset="0"/>
                <a:cs typeface="MS PGothic" charset="0"/>
              </a:defRPr>
            </a:lvl4pPr>
            <a:lvl5pPr marL="2054056" indent="-228228" defTabSz="919253">
              <a:defRPr>
                <a:solidFill>
                  <a:schemeClr val="tx1"/>
                </a:solidFill>
                <a:latin typeface="Arial" charset="0"/>
                <a:ea typeface="MS PGothic" charset="0"/>
                <a:cs typeface="MS PGothic" charset="0"/>
              </a:defRPr>
            </a:lvl5pPr>
            <a:lvl6pPr marL="2510513" indent="-228228" defTabSz="919253" eaLnBrk="0" fontAlgn="base" hangingPunct="0">
              <a:spcBef>
                <a:spcPct val="0"/>
              </a:spcBef>
              <a:spcAft>
                <a:spcPct val="0"/>
              </a:spcAft>
              <a:defRPr>
                <a:solidFill>
                  <a:schemeClr val="tx1"/>
                </a:solidFill>
                <a:latin typeface="Arial" charset="0"/>
                <a:ea typeface="MS PGothic" charset="0"/>
                <a:cs typeface="MS PGothic" charset="0"/>
              </a:defRPr>
            </a:lvl6pPr>
            <a:lvl7pPr marL="2966969" indent="-228228" defTabSz="919253" eaLnBrk="0" fontAlgn="base" hangingPunct="0">
              <a:spcBef>
                <a:spcPct val="0"/>
              </a:spcBef>
              <a:spcAft>
                <a:spcPct val="0"/>
              </a:spcAft>
              <a:defRPr>
                <a:solidFill>
                  <a:schemeClr val="tx1"/>
                </a:solidFill>
                <a:latin typeface="Arial" charset="0"/>
                <a:ea typeface="MS PGothic" charset="0"/>
                <a:cs typeface="MS PGothic" charset="0"/>
              </a:defRPr>
            </a:lvl7pPr>
            <a:lvl8pPr marL="3423427" indent="-228228" defTabSz="919253" eaLnBrk="0" fontAlgn="base" hangingPunct="0">
              <a:spcBef>
                <a:spcPct val="0"/>
              </a:spcBef>
              <a:spcAft>
                <a:spcPct val="0"/>
              </a:spcAft>
              <a:defRPr>
                <a:solidFill>
                  <a:schemeClr val="tx1"/>
                </a:solidFill>
                <a:latin typeface="Arial" charset="0"/>
                <a:ea typeface="MS PGothic" charset="0"/>
                <a:cs typeface="MS PGothic" charset="0"/>
              </a:defRPr>
            </a:lvl8pPr>
            <a:lvl9pPr marL="3879883" indent="-228228" defTabSz="919253" eaLnBrk="0" fontAlgn="base" hangingPunct="0">
              <a:spcBef>
                <a:spcPct val="0"/>
              </a:spcBef>
              <a:spcAft>
                <a:spcPct val="0"/>
              </a:spcAft>
              <a:defRPr>
                <a:solidFill>
                  <a:schemeClr val="tx1"/>
                </a:solidFill>
                <a:latin typeface="Arial" charset="0"/>
                <a:ea typeface="MS PGothic" charset="0"/>
                <a:cs typeface="MS PGothic" charset="0"/>
              </a:defRPr>
            </a:lvl9pPr>
          </a:lstStyle>
          <a:p>
            <a:fld id="{386B5496-4F97-2546-8DDB-29C14A5C8D77}" type="slidenum">
              <a:rPr lang="en-US"/>
              <a:pPr/>
              <a:t>12</a:t>
            </a:fld>
            <a:endParaRPr lang="en-US"/>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cs typeface="MS PGothic" charset="0"/>
            </a:endParaRPr>
          </a:p>
        </p:txBody>
      </p:sp>
    </p:spTree>
    <p:extLst>
      <p:ext uri="{BB962C8B-B14F-4D97-AF65-F5344CB8AC3E}">
        <p14:creationId xmlns:p14="http://schemas.microsoft.com/office/powerpoint/2010/main" val="347429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3091614A-6D86-4037-8159-B55521B6A128}" type="slidenum">
              <a:rPr lang="en-US"/>
              <a:pPr/>
              <a:t>14</a:t>
            </a:fld>
            <a:endParaRPr lang="en-US"/>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1815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FF73659-6565-4D47-9144-987639C38A3A}" type="datetimeFigureOut">
              <a:rPr lang="en-US" smtClean="0"/>
              <a:pPr/>
              <a:t>7/11/23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D4861D2-EFFB-5245-837F-DC08A1FFB403}" type="slidenum">
              <a:rPr lang="en-US" smtClean="0"/>
              <a:pPr/>
              <a:t>‹#›</a:t>
            </a:fld>
            <a:endParaRPr lang="en-US" dirty="0"/>
          </a:p>
        </p:txBody>
      </p:sp>
    </p:spTree>
    <p:extLst>
      <p:ext uri="{BB962C8B-B14F-4D97-AF65-F5344CB8AC3E}">
        <p14:creationId xmlns:p14="http://schemas.microsoft.com/office/powerpoint/2010/main" val="2903312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2209800"/>
            <a:ext cx="8229600" cy="3962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FF73659-6565-4D47-9144-987639C38A3A}" type="datetimeFigureOut">
              <a:rPr lang="en-US" smtClean="0"/>
              <a:pPr/>
              <a:t>7/11/23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D4861D2-EFFB-5245-837F-DC08A1FFB403}" type="slidenum">
              <a:rPr lang="en-US" smtClean="0"/>
              <a:pPr/>
              <a:t>‹#›</a:t>
            </a:fld>
            <a:endParaRPr lang="en-US" dirty="0"/>
          </a:p>
        </p:txBody>
      </p:sp>
    </p:spTree>
    <p:extLst>
      <p:ext uri="{BB962C8B-B14F-4D97-AF65-F5344CB8AC3E}">
        <p14:creationId xmlns:p14="http://schemas.microsoft.com/office/powerpoint/2010/main" val="1225351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90600"/>
            <a:ext cx="2057400" cy="513556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990600"/>
            <a:ext cx="6019800" cy="5135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FF73659-6565-4D47-9144-987639C38A3A}" type="datetimeFigureOut">
              <a:rPr lang="en-US" smtClean="0"/>
              <a:pPr/>
              <a:t>7/11/23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D4861D2-EFFB-5245-837F-DC08A1FFB403}" type="slidenum">
              <a:rPr lang="en-US" smtClean="0"/>
              <a:pPr/>
              <a:t>‹#›</a:t>
            </a:fld>
            <a:endParaRPr lang="en-US" dirty="0"/>
          </a:p>
        </p:txBody>
      </p:sp>
    </p:spTree>
    <p:extLst>
      <p:ext uri="{BB962C8B-B14F-4D97-AF65-F5344CB8AC3E}">
        <p14:creationId xmlns:p14="http://schemas.microsoft.com/office/powerpoint/2010/main" val="3217574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FF73659-6565-4D47-9144-987639C38A3A}" type="datetimeFigureOut">
              <a:rPr lang="en-US" smtClean="0"/>
              <a:pPr/>
              <a:t>7/11/23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D4861D2-EFFB-5245-837F-DC08A1FFB403}" type="slidenum">
              <a:rPr lang="en-US" smtClean="0"/>
              <a:pPr/>
              <a:t>‹#›</a:t>
            </a:fld>
            <a:endParaRPr lang="en-US" dirty="0"/>
          </a:p>
        </p:txBody>
      </p:sp>
    </p:spTree>
    <p:extLst>
      <p:ext uri="{BB962C8B-B14F-4D97-AF65-F5344CB8AC3E}">
        <p14:creationId xmlns:p14="http://schemas.microsoft.com/office/powerpoint/2010/main" val="62602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FF73659-6565-4D47-9144-987639C38A3A}" type="datetimeFigureOut">
              <a:rPr lang="en-US" smtClean="0"/>
              <a:pPr/>
              <a:t>7/11/23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D4861D2-EFFB-5245-837F-DC08A1FFB403}" type="slidenum">
              <a:rPr lang="en-US" smtClean="0"/>
              <a:pPr/>
              <a:t>‹#›</a:t>
            </a:fld>
            <a:endParaRPr lang="en-US" dirty="0"/>
          </a:p>
        </p:txBody>
      </p:sp>
    </p:spTree>
    <p:extLst>
      <p:ext uri="{BB962C8B-B14F-4D97-AF65-F5344CB8AC3E}">
        <p14:creationId xmlns:p14="http://schemas.microsoft.com/office/powerpoint/2010/main" val="305108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09800"/>
            <a:ext cx="4038600" cy="3916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209800"/>
            <a:ext cx="4038600" cy="3916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FF73659-6565-4D47-9144-987639C38A3A}" type="datetimeFigureOut">
              <a:rPr lang="en-US" smtClean="0"/>
              <a:pPr/>
              <a:t>7/11/23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D4861D2-EFFB-5245-837F-DC08A1FFB403}" type="slidenum">
              <a:rPr lang="en-US" smtClean="0"/>
              <a:pPr/>
              <a:t>‹#›</a:t>
            </a:fld>
            <a:endParaRPr lang="en-US" dirty="0"/>
          </a:p>
        </p:txBody>
      </p:sp>
    </p:spTree>
    <p:extLst>
      <p:ext uri="{BB962C8B-B14F-4D97-AF65-F5344CB8AC3E}">
        <p14:creationId xmlns:p14="http://schemas.microsoft.com/office/powerpoint/2010/main" val="2764467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217963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895601"/>
            <a:ext cx="4040188" cy="32305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217963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895601"/>
            <a:ext cx="4041775" cy="32305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FF73659-6565-4D47-9144-987639C38A3A}" type="datetimeFigureOut">
              <a:rPr lang="en-US" smtClean="0"/>
              <a:pPr/>
              <a:t>7/11/23</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D4861D2-EFFB-5245-837F-DC08A1FFB403}" type="slidenum">
              <a:rPr lang="en-US" smtClean="0"/>
              <a:pPr/>
              <a:t>‹#›</a:t>
            </a:fld>
            <a:endParaRPr lang="en-US" dirty="0"/>
          </a:p>
        </p:txBody>
      </p:sp>
    </p:spTree>
    <p:extLst>
      <p:ext uri="{BB962C8B-B14F-4D97-AF65-F5344CB8AC3E}">
        <p14:creationId xmlns:p14="http://schemas.microsoft.com/office/powerpoint/2010/main" val="308361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FF73659-6565-4D47-9144-987639C38A3A}" type="datetimeFigureOut">
              <a:rPr lang="en-US" smtClean="0"/>
              <a:pPr/>
              <a:t>7/11/23</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D4861D2-EFFB-5245-837F-DC08A1FFB403}" type="slidenum">
              <a:rPr lang="en-US" smtClean="0"/>
              <a:pPr/>
              <a:t>‹#›</a:t>
            </a:fld>
            <a:endParaRPr lang="en-US" dirty="0"/>
          </a:p>
        </p:txBody>
      </p:sp>
    </p:spTree>
    <p:extLst>
      <p:ext uri="{BB962C8B-B14F-4D97-AF65-F5344CB8AC3E}">
        <p14:creationId xmlns:p14="http://schemas.microsoft.com/office/powerpoint/2010/main" val="2952165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FF73659-6565-4D47-9144-987639C38A3A}" type="datetimeFigureOut">
              <a:rPr lang="en-US" smtClean="0"/>
              <a:pPr/>
              <a:t>7/11/23</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D4861D2-EFFB-5245-837F-DC08A1FFB403}" type="slidenum">
              <a:rPr lang="en-US" smtClean="0"/>
              <a:pPr/>
              <a:t>‹#›</a:t>
            </a:fld>
            <a:endParaRPr lang="en-US" dirty="0"/>
          </a:p>
        </p:txBody>
      </p:sp>
    </p:spTree>
    <p:extLst>
      <p:ext uri="{BB962C8B-B14F-4D97-AF65-F5344CB8AC3E}">
        <p14:creationId xmlns:p14="http://schemas.microsoft.com/office/powerpoint/2010/main" val="3265259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3008313" cy="121920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990600"/>
            <a:ext cx="5111750" cy="5135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209800"/>
            <a:ext cx="3008313" cy="3916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FF73659-6565-4D47-9144-987639C38A3A}" type="datetimeFigureOut">
              <a:rPr lang="en-US" smtClean="0"/>
              <a:pPr/>
              <a:t>7/11/23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D4861D2-EFFB-5245-837F-DC08A1FFB403}" type="slidenum">
              <a:rPr lang="en-US" smtClean="0"/>
              <a:pPr/>
              <a:t>‹#›</a:t>
            </a:fld>
            <a:endParaRPr lang="en-US" dirty="0"/>
          </a:p>
        </p:txBody>
      </p:sp>
    </p:spTree>
    <p:extLst>
      <p:ext uri="{BB962C8B-B14F-4D97-AF65-F5344CB8AC3E}">
        <p14:creationId xmlns:p14="http://schemas.microsoft.com/office/powerpoint/2010/main" val="797515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90599"/>
            <a:ext cx="5486400" cy="3736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FF73659-6565-4D47-9144-987639C38A3A}" type="datetimeFigureOut">
              <a:rPr lang="en-US" smtClean="0"/>
              <a:pPr/>
              <a:t>7/11/23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D4861D2-EFFB-5245-837F-DC08A1FFB403}" type="slidenum">
              <a:rPr lang="en-US" smtClean="0"/>
              <a:pPr/>
              <a:t>‹#›</a:t>
            </a:fld>
            <a:endParaRPr lang="en-US" dirty="0"/>
          </a:p>
        </p:txBody>
      </p:sp>
    </p:spTree>
    <p:extLst>
      <p:ext uri="{BB962C8B-B14F-4D97-AF65-F5344CB8AC3E}">
        <p14:creationId xmlns:p14="http://schemas.microsoft.com/office/powerpoint/2010/main" val="3432057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209800"/>
            <a:ext cx="8229600" cy="4419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315" name="Picture 3" descr="\\ML-SBS\RedirectedFolders\jhurtado\Desktop\Joshua Hurtado\Toolkits\By Month\2013\01_Resolve\Artwork\PPTHeader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0"/>
            <a:ext cx="9144000" cy="11292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76636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1" kern="1200">
          <a:solidFill>
            <a:srgbClr val="C33927"/>
          </a:solidFill>
          <a:latin typeface="Lat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 Id="rId9"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016" y="4577989"/>
            <a:ext cx="8917968" cy="1470025"/>
          </a:xfrm>
        </p:spPr>
        <p:txBody>
          <a:bodyPr>
            <a:noAutofit/>
          </a:bodyPr>
          <a:lstStyle/>
          <a:p>
            <a:r>
              <a:rPr lang="en-US" sz="7000" dirty="0"/>
              <a:t>5 Essentials of Health</a:t>
            </a:r>
          </a:p>
        </p:txBody>
      </p:sp>
      <p:pic>
        <p:nvPicPr>
          <p:cNvPr id="5" name="Picture 4">
            <a:extLst>
              <a:ext uri="{FF2B5EF4-FFF2-40B4-BE49-F238E27FC236}">
                <a16:creationId xmlns:a16="http://schemas.microsoft.com/office/drawing/2014/main" id="{C7A3542B-F9A8-45A7-AC64-D3A98C36B626}"/>
              </a:ext>
            </a:extLst>
          </p:cNvPr>
          <p:cNvPicPr>
            <a:picLocks noChangeAspect="1"/>
          </p:cNvPicPr>
          <p:nvPr/>
        </p:nvPicPr>
        <p:blipFill>
          <a:blip r:embed="rId3"/>
          <a:stretch>
            <a:fillRect/>
          </a:stretch>
        </p:blipFill>
        <p:spPr>
          <a:xfrm>
            <a:off x="5018163" y="2122184"/>
            <a:ext cx="3443138" cy="2108000"/>
          </a:xfrm>
          <a:prstGeom prst="rect">
            <a:avLst/>
          </a:prstGeom>
        </p:spPr>
      </p:pic>
      <p:pic>
        <p:nvPicPr>
          <p:cNvPr id="6" name="Picture 5">
            <a:extLst>
              <a:ext uri="{FF2B5EF4-FFF2-40B4-BE49-F238E27FC236}">
                <a16:creationId xmlns:a16="http://schemas.microsoft.com/office/drawing/2014/main" id="{6E07DB9B-1331-B86D-409C-843FABFAB697}"/>
              </a:ext>
            </a:extLst>
          </p:cNvPr>
          <p:cNvPicPr>
            <a:picLocks noChangeAspect="1"/>
          </p:cNvPicPr>
          <p:nvPr/>
        </p:nvPicPr>
        <p:blipFill>
          <a:blip r:embed="rId4"/>
          <a:stretch>
            <a:fillRect/>
          </a:stretch>
        </p:blipFill>
        <p:spPr>
          <a:xfrm>
            <a:off x="1038707" y="2080750"/>
            <a:ext cx="3087131" cy="2190868"/>
          </a:xfrm>
          <a:prstGeom prst="rect">
            <a:avLst/>
          </a:prstGeom>
        </p:spPr>
      </p:pic>
    </p:spTree>
    <p:extLst>
      <p:ext uri="{BB962C8B-B14F-4D97-AF65-F5344CB8AC3E}">
        <p14:creationId xmlns:p14="http://schemas.microsoft.com/office/powerpoint/2010/main" val="587593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1143000"/>
          </a:xfrm>
        </p:spPr>
        <p:txBody>
          <a:bodyPr>
            <a:normAutofit/>
          </a:bodyPr>
          <a:lstStyle/>
          <a:p>
            <a:r>
              <a:rPr lang="en-US" sz="4800" dirty="0"/>
              <a:t>Fat Has a Bad Rap</a:t>
            </a:r>
          </a:p>
        </p:txBody>
      </p:sp>
      <p:sp>
        <p:nvSpPr>
          <p:cNvPr id="3" name="Content Placeholder 2"/>
          <p:cNvSpPr>
            <a:spLocks noGrp="1"/>
          </p:cNvSpPr>
          <p:nvPr>
            <p:ph idx="1"/>
          </p:nvPr>
        </p:nvSpPr>
        <p:spPr>
          <a:xfrm>
            <a:off x="504373" y="2057400"/>
            <a:ext cx="5486400" cy="4114800"/>
          </a:xfrm>
        </p:spPr>
        <p:txBody>
          <a:bodyPr>
            <a:normAutofit fontScale="85000" lnSpcReduction="10000"/>
          </a:bodyPr>
          <a:lstStyle/>
          <a:p>
            <a:pPr>
              <a:buClr>
                <a:srgbClr val="C33927"/>
              </a:buClr>
            </a:pPr>
            <a:r>
              <a:rPr lang="en-US" dirty="0"/>
              <a:t>The  </a:t>
            </a:r>
            <a:r>
              <a:rPr lang="en-US" b="1" dirty="0"/>
              <a:t>non–fat  movement </a:t>
            </a:r>
            <a:r>
              <a:rPr lang="en-US" dirty="0"/>
              <a:t>escalated in the 60’s and 70’s.</a:t>
            </a:r>
          </a:p>
          <a:p>
            <a:pPr>
              <a:buClr>
                <a:srgbClr val="C33927"/>
              </a:buClr>
            </a:pPr>
            <a:endParaRPr lang="en-US" sz="800" dirty="0"/>
          </a:p>
          <a:p>
            <a:pPr>
              <a:buClr>
                <a:srgbClr val="C33927"/>
              </a:buClr>
            </a:pPr>
            <a:r>
              <a:rPr lang="en-US" dirty="0"/>
              <a:t>Butter and meat consumption dropped by approximately 50% during this time.</a:t>
            </a:r>
          </a:p>
          <a:p>
            <a:pPr>
              <a:buClr>
                <a:srgbClr val="C33927"/>
              </a:buClr>
            </a:pPr>
            <a:endParaRPr lang="en-US" sz="800" dirty="0"/>
          </a:p>
          <a:p>
            <a:pPr>
              <a:buClr>
                <a:srgbClr val="C33927"/>
              </a:buClr>
            </a:pPr>
            <a:r>
              <a:rPr lang="en-US" dirty="0"/>
              <a:t>Margarine consumption rose 400%</a:t>
            </a:r>
          </a:p>
          <a:p>
            <a:pPr>
              <a:buClr>
                <a:srgbClr val="C33927"/>
              </a:buClr>
            </a:pPr>
            <a:endParaRPr lang="en-US" sz="800" dirty="0"/>
          </a:p>
          <a:p>
            <a:pPr>
              <a:buClr>
                <a:srgbClr val="C33927"/>
              </a:buClr>
            </a:pPr>
            <a:r>
              <a:rPr lang="en-US" dirty="0"/>
              <a:t>Heart disease rose dramatically.</a:t>
            </a:r>
          </a:p>
          <a:p>
            <a:endParaRPr lang="en-US" dirty="0"/>
          </a:p>
        </p:txBody>
      </p:sp>
      <p:pic>
        <p:nvPicPr>
          <p:cNvPr id="6146" name="Picture 2" descr="\\ML-SBS\RedirectedFolders\jhurtado\Desktop\Joshua Hurtado\Toolkits\By Month\2013\01_Resolve\Artwork\Images\213406_79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6973" y="1981200"/>
            <a:ext cx="2467427" cy="3927321"/>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7" name="Picture 4" descr="\\ML-SBS\RedirectedFolders\jhurtado\Desktop\Joshua Hurtado\Branding\5 Essentials Icons\5 Essentials - Solo\PNG_TransparentBackground\Nutrition_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0" y="6019800"/>
            <a:ext cx="685800" cy="685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69248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idx="4294967295"/>
          </p:nvPr>
        </p:nvSpPr>
        <p:spPr bwMode="auto">
          <a:xfrm>
            <a:off x="1676400" y="793750"/>
            <a:ext cx="7467600" cy="1143000"/>
          </a:xfrm>
          <a:prstGeom prst="rect">
            <a:avLst/>
          </a:prstGeom>
          <a:solidFill>
            <a:srgbClr val="FFFFFF"/>
          </a:solidFill>
          <a:ln>
            <a:miter lim="800000"/>
            <a:headEnd/>
            <a:tailEnd/>
          </a:ln>
        </p:spPr>
        <p:txBody>
          <a:bodyPr anchor="ctr"/>
          <a:lstStyle/>
          <a:p>
            <a:r>
              <a:rPr lang="en-US" dirty="0">
                <a:solidFill>
                  <a:srgbClr val="080808"/>
                </a:solidFill>
              </a:rPr>
              <a:t>Sugar Makes Us Fat!!!</a:t>
            </a:r>
          </a:p>
        </p:txBody>
      </p:sp>
      <p:sp>
        <p:nvSpPr>
          <p:cNvPr id="3" name="Content Placeholder 2"/>
          <p:cNvSpPr>
            <a:spLocks noGrp="1"/>
          </p:cNvSpPr>
          <p:nvPr>
            <p:ph idx="4294967295"/>
          </p:nvPr>
        </p:nvSpPr>
        <p:spPr bwMode="auto">
          <a:xfrm>
            <a:off x="4268551" y="2311020"/>
            <a:ext cx="4643437" cy="3229971"/>
          </a:xfrm>
          <a:prstGeom prst="rect">
            <a:avLst/>
          </a:prstGeom>
          <a:solidFill>
            <a:srgbClr val="FFFFFF"/>
          </a:solidFill>
          <a:ln>
            <a:miter lim="800000"/>
            <a:headEnd/>
            <a:tailEnd/>
          </a:ln>
        </p:spPr>
        <p:txBody>
          <a:bodyPr>
            <a:normAutofit fontScale="85000" lnSpcReduction="10000"/>
          </a:bodyPr>
          <a:lstStyle/>
          <a:p>
            <a:r>
              <a:rPr lang="en-US">
                <a:effectLst>
                  <a:outerShdw blurRad="38100" dist="38100" dir="2700000" algn="tl">
                    <a:srgbClr val="C0C0C0"/>
                  </a:outerShdw>
                </a:effectLst>
              </a:rPr>
              <a:t>Your body can function with only 1-2 teaspoons of sugar in the bloodstream.  </a:t>
            </a:r>
          </a:p>
          <a:p>
            <a:r>
              <a:rPr lang="en-US">
                <a:effectLst>
                  <a:outerShdw blurRad="38100" dist="38100" dir="2700000" algn="tl">
                    <a:srgbClr val="C0C0C0"/>
                  </a:outerShdw>
                </a:effectLst>
              </a:rPr>
              <a:t>More than that risks your body coma and even death!</a:t>
            </a:r>
          </a:p>
          <a:p>
            <a:r>
              <a:rPr lang="en-US">
                <a:effectLst>
                  <a:outerShdw blurRad="38100" dist="38100" dir="2700000" algn="tl">
                    <a:srgbClr val="C0C0C0"/>
                  </a:outerShdw>
                </a:effectLst>
              </a:rPr>
              <a:t>To avoid this, your body knows just what to do…</a:t>
            </a:r>
          </a:p>
          <a:p>
            <a:endParaRPr lang="en-US" sz="2800">
              <a:effectLst>
                <a:outerShdw blurRad="38100" dist="38100" dir="2700000" algn="tl">
                  <a:srgbClr val="C0C0C0"/>
                </a:outerShdw>
              </a:effectLst>
            </a:endParaRPr>
          </a:p>
        </p:txBody>
      </p:sp>
      <p:sp>
        <p:nvSpPr>
          <p:cNvPr id="71684" name="TextBox 4"/>
          <p:cNvSpPr txBox="1">
            <a:spLocks noChangeArrowheads="1"/>
          </p:cNvSpPr>
          <p:nvPr/>
        </p:nvSpPr>
        <p:spPr bwMode="auto">
          <a:xfrm>
            <a:off x="1281753" y="5765042"/>
            <a:ext cx="7467600" cy="641350"/>
          </a:xfrm>
          <a:prstGeom prst="rect">
            <a:avLst/>
          </a:prstGeom>
          <a:noFill/>
          <a:ln w="9525">
            <a:noFill/>
            <a:miter lim="800000"/>
            <a:headEnd/>
            <a:tailEnd/>
          </a:ln>
        </p:spPr>
        <p:txBody>
          <a:bodyPr>
            <a:spAutoFit/>
          </a:bodyPr>
          <a:lstStyle/>
          <a:p>
            <a:pPr defTabSz="457200"/>
            <a:r>
              <a:rPr lang="en-US" sz="3600" dirty="0">
                <a:solidFill>
                  <a:srgbClr val="080808"/>
                </a:solidFill>
                <a:latin typeface="Book Antiqua" charset="0"/>
              </a:rPr>
              <a:t>STORE EXCESS SUGAR AS FAT!</a:t>
            </a:r>
          </a:p>
        </p:txBody>
      </p:sp>
      <p:pic>
        <p:nvPicPr>
          <p:cNvPr id="71685" name="Picture 6"/>
          <p:cNvPicPr>
            <a:picLocks noChangeAspect="1"/>
          </p:cNvPicPr>
          <p:nvPr/>
        </p:nvPicPr>
        <p:blipFill>
          <a:blip r:embed="rId2" cstate="print"/>
          <a:srcRect/>
          <a:stretch>
            <a:fillRect/>
          </a:stretch>
        </p:blipFill>
        <p:spPr bwMode="auto">
          <a:xfrm>
            <a:off x="1017896" y="2330355"/>
            <a:ext cx="2768600" cy="2895600"/>
          </a:xfrm>
          <a:prstGeom prst="rect">
            <a:avLst/>
          </a:prstGeom>
          <a:noFill/>
          <a:ln w="9525">
            <a:noFill/>
            <a:miter lim="800000"/>
            <a:headEnd/>
            <a:tailEnd/>
          </a:ln>
        </p:spPr>
      </p:pic>
    </p:spTree>
    <p:extLst>
      <p:ext uri="{BB962C8B-B14F-4D97-AF65-F5344CB8AC3E}">
        <p14:creationId xmlns:p14="http://schemas.microsoft.com/office/powerpoint/2010/main" val="2871798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9986" name="AutoShape 18"/>
          <p:cNvSpPr>
            <a:spLocks noChangeArrowheads="1"/>
          </p:cNvSpPr>
          <p:nvPr/>
        </p:nvSpPr>
        <p:spPr bwMode="auto">
          <a:xfrm>
            <a:off x="2438400" y="729943"/>
            <a:ext cx="5029200" cy="685800"/>
          </a:xfrm>
          <a:prstGeom prst="roundRect">
            <a:avLst>
              <a:gd name="adj" fmla="val 21667"/>
            </a:avLst>
          </a:prstGeom>
          <a:noFill/>
          <a:ln w="9525">
            <a:solidFill>
              <a:schemeClr val="tx1"/>
            </a:solidFill>
            <a:round/>
            <a:headEnd/>
            <a:tailEnd/>
          </a:ln>
          <a:effectLst/>
        </p:spPr>
        <p:txBody>
          <a:bodyPr anchor="b"/>
          <a:lstStyle/>
          <a:p>
            <a:pPr algn="ctr">
              <a:lnSpc>
                <a:spcPct val="90000"/>
              </a:lnSpc>
            </a:pPr>
            <a:r>
              <a:rPr lang="en-US" sz="3600">
                <a:effectLst>
                  <a:outerShdw blurRad="38100" dist="38100" dir="2700000" algn="tl">
                    <a:srgbClr val="FFFFFF"/>
                  </a:outerShdw>
                </a:effectLst>
              </a:rPr>
              <a:t>Sugar – How much?</a:t>
            </a:r>
          </a:p>
        </p:txBody>
      </p:sp>
      <p:sp>
        <p:nvSpPr>
          <p:cNvPr id="107523" name="Rectangle 3"/>
          <p:cNvSpPr>
            <a:spLocks noGrp="1" noChangeArrowheads="1"/>
          </p:cNvSpPr>
          <p:nvPr>
            <p:ph type="body" idx="1"/>
          </p:nvPr>
        </p:nvSpPr>
        <p:spPr>
          <a:xfrm>
            <a:off x="1371600" y="1676400"/>
            <a:ext cx="7391400" cy="4221163"/>
          </a:xfrm>
        </p:spPr>
        <p:txBody>
          <a:bodyPr/>
          <a:lstStyle/>
          <a:p>
            <a:pPr eaLnBrk="1" hangingPunct="1">
              <a:lnSpc>
                <a:spcPct val="80000"/>
              </a:lnSpc>
            </a:pPr>
            <a:r>
              <a:rPr lang="en-US" sz="2400">
                <a:effectLst>
                  <a:outerShdw blurRad="38100" dist="38100" dir="2700000" algn="tl">
                    <a:srgbClr val="FFFFFF"/>
                  </a:outerShdw>
                </a:effectLst>
                <a:latin typeface="Arial" charset="0"/>
                <a:ea typeface="MS PGothic" charset="0"/>
                <a:cs typeface="MS PGothic" charset="0"/>
              </a:rPr>
              <a:t>53 teaspoons of sugar/day = one 5 lb bag of sugar every ten days for every man, woman, and child. (Robbins, 2006)</a:t>
            </a:r>
          </a:p>
          <a:p>
            <a:pPr eaLnBrk="1" hangingPunct="1">
              <a:lnSpc>
                <a:spcPct val="80000"/>
              </a:lnSpc>
            </a:pPr>
            <a:endParaRPr lang="en-US">
              <a:effectLst>
                <a:outerShdw blurRad="38100" dist="38100" dir="2700000" algn="tl">
                  <a:srgbClr val="FFFFFF"/>
                </a:outerShdw>
              </a:effectLst>
              <a:latin typeface="Arial" charset="0"/>
              <a:ea typeface="MS PGothic" charset="0"/>
              <a:cs typeface="MS PGothic" charset="0"/>
            </a:endParaRPr>
          </a:p>
          <a:p>
            <a:pPr eaLnBrk="1" hangingPunct="1">
              <a:lnSpc>
                <a:spcPct val="80000"/>
              </a:lnSpc>
            </a:pPr>
            <a:r>
              <a:rPr lang="en-US" sz="2400">
                <a:effectLst>
                  <a:outerShdw blurRad="38100" dist="38100" dir="2700000" algn="tl">
                    <a:srgbClr val="FFFFFF"/>
                  </a:outerShdw>
                </a:effectLst>
                <a:latin typeface="Arial" charset="0"/>
                <a:ea typeface="MS PGothic" charset="0"/>
                <a:cs typeface="MS PGothic" charset="0"/>
              </a:rPr>
              <a:t>High-fructose corn syrup has increased from ZERO in 1966 to 63 pounds/person per year in 2001!  And it</a:t>
            </a:r>
            <a:r>
              <a:rPr lang="ja-JP" altLang="en-US" sz="2400">
                <a:effectLst>
                  <a:outerShdw blurRad="38100" dist="38100" dir="2700000" algn="tl">
                    <a:srgbClr val="FFFFFF"/>
                  </a:outerShdw>
                </a:effectLst>
                <a:latin typeface="Arial" charset="0"/>
                <a:ea typeface="MS PGothic" charset="0"/>
                <a:cs typeface="MS PGothic" charset="0"/>
              </a:rPr>
              <a:t>’</a:t>
            </a:r>
            <a:r>
              <a:rPr lang="en-US" sz="2400">
                <a:effectLst>
                  <a:outerShdw blurRad="38100" dist="38100" dir="2700000" algn="tl">
                    <a:srgbClr val="FFFFFF"/>
                  </a:outerShdw>
                </a:effectLst>
                <a:latin typeface="Arial" charset="0"/>
                <a:ea typeface="MS PGothic" charset="0"/>
                <a:cs typeface="MS PGothic" charset="0"/>
              </a:rPr>
              <a:t>s getting worse… (Mercola 2004)</a:t>
            </a:r>
          </a:p>
          <a:p>
            <a:pPr eaLnBrk="1" hangingPunct="1">
              <a:lnSpc>
                <a:spcPct val="80000"/>
              </a:lnSpc>
            </a:pPr>
            <a:endParaRPr lang="en-US">
              <a:effectLst>
                <a:outerShdw blurRad="38100" dist="38100" dir="2700000" algn="tl">
                  <a:srgbClr val="FFFFFF"/>
                </a:outerShdw>
              </a:effectLst>
              <a:latin typeface="Arial" charset="0"/>
              <a:ea typeface="MS PGothic" charset="0"/>
              <a:cs typeface="MS PGothic" charset="0"/>
            </a:endParaRPr>
          </a:p>
          <a:p>
            <a:pPr eaLnBrk="1" hangingPunct="1">
              <a:lnSpc>
                <a:spcPct val="80000"/>
              </a:lnSpc>
            </a:pPr>
            <a:r>
              <a:rPr lang="en-US" sz="2400">
                <a:effectLst>
                  <a:outerShdw blurRad="38100" dist="38100" dir="2700000" algn="tl">
                    <a:srgbClr val="FFFFFF"/>
                  </a:outerShdw>
                </a:effectLst>
                <a:latin typeface="Arial" charset="0"/>
                <a:ea typeface="MS PGothic" charset="0"/>
                <a:cs typeface="MS PGothic" charset="0"/>
              </a:rPr>
              <a:t>HFCS has caused an increase in daily intake from 27 tsp/day (2004 statistic) to 53 tsp/day (2006 statistic).</a:t>
            </a:r>
          </a:p>
        </p:txBody>
      </p:sp>
    </p:spTree>
    <p:extLst>
      <p:ext uri="{BB962C8B-B14F-4D97-AF65-F5344CB8AC3E}">
        <p14:creationId xmlns:p14="http://schemas.microsoft.com/office/powerpoint/2010/main" val="2069042177"/>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a:t>
            </a:r>
          </a:p>
        </p:txBody>
      </p:sp>
      <p:sp>
        <p:nvSpPr>
          <p:cNvPr id="3" name="Content Placeholder 2"/>
          <p:cNvSpPr>
            <a:spLocks noGrp="1"/>
          </p:cNvSpPr>
          <p:nvPr>
            <p:ph idx="1"/>
          </p:nvPr>
        </p:nvSpPr>
        <p:spPr>
          <a:xfrm>
            <a:off x="301625" y="1756954"/>
            <a:ext cx="8229600" cy="4419600"/>
          </a:xfrm>
        </p:spPr>
        <p:txBody>
          <a:bodyPr/>
          <a:lstStyle/>
          <a:p>
            <a:r>
              <a:rPr lang="en-US" dirty="0"/>
              <a:t>Eating foods that are intended for our bodies</a:t>
            </a:r>
          </a:p>
          <a:p>
            <a:r>
              <a:rPr lang="en-US" dirty="0"/>
              <a:t>Foods in their most natural state</a:t>
            </a:r>
          </a:p>
          <a:p>
            <a:pPr marL="0" indent="0">
              <a:buNone/>
            </a:pPr>
            <a:endParaRPr lang="en-US" dirty="0"/>
          </a:p>
          <a:p>
            <a:pPr marL="0" indent="0">
              <a:buNone/>
            </a:pPr>
            <a:endParaRPr lang="en-US" dirty="0"/>
          </a:p>
        </p:txBody>
      </p:sp>
      <p:pic>
        <p:nvPicPr>
          <p:cNvPr id="4098" name="Picture 2" descr="Do you make it a practice to read nutrition food labels and ingredien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344817"/>
            <a:ext cx="5269775" cy="351318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959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3" cstate="print"/>
          <a:srcRect/>
          <a:stretch>
            <a:fillRect/>
          </a:stretch>
        </p:blipFill>
        <p:spPr bwMode="auto">
          <a:xfrm>
            <a:off x="1272654" y="392373"/>
            <a:ext cx="6264275" cy="4495800"/>
          </a:xfrm>
          <a:prstGeom prst="rect">
            <a:avLst/>
          </a:prstGeom>
          <a:noFill/>
          <a:ln w="9525">
            <a:noFill/>
            <a:miter lim="800000"/>
            <a:headEnd/>
            <a:tailEnd/>
          </a:ln>
        </p:spPr>
      </p:pic>
      <p:pic>
        <p:nvPicPr>
          <p:cNvPr id="195587" name="Picture 3"/>
          <p:cNvPicPr>
            <a:picLocks noChangeAspect="1" noChangeArrowheads="1"/>
          </p:cNvPicPr>
          <p:nvPr/>
        </p:nvPicPr>
        <p:blipFill>
          <a:blip r:embed="rId4" cstate="print"/>
          <a:srcRect/>
          <a:stretch>
            <a:fillRect/>
          </a:stretch>
        </p:blipFill>
        <p:spPr bwMode="auto">
          <a:xfrm>
            <a:off x="928048" y="4990531"/>
            <a:ext cx="7467600" cy="1676400"/>
          </a:xfrm>
          <a:prstGeom prst="rect">
            <a:avLst/>
          </a:prstGeom>
          <a:noFill/>
          <a:ln w="9525">
            <a:noFill/>
            <a:miter lim="800000"/>
            <a:headEnd/>
            <a:tailEnd/>
          </a:ln>
        </p:spPr>
      </p:pic>
    </p:spTree>
    <p:extLst>
      <p:ext uri="{BB962C8B-B14F-4D97-AF65-F5344CB8AC3E}">
        <p14:creationId xmlns:p14="http://schemas.microsoft.com/office/powerpoint/2010/main" val="1632679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cstate="print"/>
          <a:srcRect/>
          <a:stretch>
            <a:fillRect/>
          </a:stretch>
        </p:blipFill>
        <p:spPr bwMode="auto">
          <a:xfrm>
            <a:off x="1371600" y="0"/>
            <a:ext cx="6553200" cy="6858000"/>
          </a:xfrm>
          <a:prstGeom prst="rect">
            <a:avLst/>
          </a:prstGeom>
          <a:noFill/>
          <a:ln w="9525">
            <a:noFill/>
            <a:miter lim="800000"/>
            <a:headEnd/>
            <a:tailEnd/>
          </a:ln>
        </p:spPr>
      </p:pic>
    </p:spTree>
    <p:extLst>
      <p:ext uri="{BB962C8B-B14F-4D97-AF65-F5344CB8AC3E}">
        <p14:creationId xmlns:p14="http://schemas.microsoft.com/office/powerpoint/2010/main" val="1496523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010" name="Group 2"/>
          <p:cNvGrpSpPr>
            <a:grpSpLocks/>
          </p:cNvGrpSpPr>
          <p:nvPr/>
        </p:nvGrpSpPr>
        <p:grpSpPr bwMode="auto">
          <a:xfrm>
            <a:off x="3910013" y="3962400"/>
            <a:ext cx="685800" cy="609600"/>
            <a:chOff x="2463" y="2592"/>
            <a:chExt cx="432" cy="384"/>
          </a:xfrm>
        </p:grpSpPr>
        <p:sp>
          <p:nvSpPr>
            <p:cNvPr id="171011" name="Rectangle 3"/>
            <p:cNvSpPr>
              <a:spLocks noChangeArrowheads="1"/>
            </p:cNvSpPr>
            <p:nvPr/>
          </p:nvSpPr>
          <p:spPr bwMode="auto">
            <a:xfrm>
              <a:off x="2463" y="2592"/>
              <a:ext cx="432" cy="384"/>
            </a:xfrm>
            <a:prstGeom prst="rect">
              <a:avLst/>
            </a:prstGeom>
            <a:solidFill>
              <a:srgbClr val="008000"/>
            </a:solidFill>
            <a:ln w="9525">
              <a:noFill/>
              <a:miter lim="800000"/>
              <a:headEnd/>
              <a:tailEnd/>
            </a:ln>
            <a:effectLst/>
          </p:spPr>
          <p:txBody>
            <a:bodyPr wrap="none" anchor="ctr"/>
            <a:lstStyle/>
            <a:p>
              <a:endParaRPr lang="en-US"/>
            </a:p>
          </p:txBody>
        </p:sp>
        <p:sp>
          <p:nvSpPr>
            <p:cNvPr id="171012" name="Text Box 4"/>
            <p:cNvSpPr txBox="1">
              <a:spLocks noChangeArrowheads="1"/>
            </p:cNvSpPr>
            <p:nvPr/>
          </p:nvSpPr>
          <p:spPr bwMode="auto">
            <a:xfrm>
              <a:off x="2496" y="2629"/>
              <a:ext cx="384" cy="288"/>
            </a:xfrm>
            <a:prstGeom prst="rect">
              <a:avLst/>
            </a:prstGeom>
            <a:noFill/>
            <a:ln w="9525">
              <a:noFill/>
              <a:miter lim="800000"/>
              <a:headEnd/>
              <a:tailEnd/>
            </a:ln>
            <a:effectLst/>
          </p:spPr>
          <p:txBody>
            <a:bodyPr>
              <a:spAutoFit/>
            </a:bodyPr>
            <a:lstStyle/>
            <a:p>
              <a:pPr eaLnBrk="0" hangingPunct="0">
                <a:spcBef>
                  <a:spcPct val="50000"/>
                </a:spcBef>
              </a:pPr>
              <a:r>
                <a:rPr lang="en-US" sz="2400" b="1">
                  <a:solidFill>
                    <a:srgbClr val="FFFFFF"/>
                  </a:solidFill>
                  <a:latin typeface="Univers" pitchFamily="34" charset="0"/>
                  <a:cs typeface="Arial" charset="0"/>
                </a:rPr>
                <a:t>PH</a:t>
              </a:r>
            </a:p>
          </p:txBody>
        </p:sp>
      </p:grpSp>
      <p:pic>
        <p:nvPicPr>
          <p:cNvPr id="171013" name="Picture 5" descr="FederalReserveBldg"/>
          <p:cNvPicPr>
            <a:picLocks noChangeAspect="1" noChangeArrowheads="1"/>
          </p:cNvPicPr>
          <p:nvPr/>
        </p:nvPicPr>
        <p:blipFill>
          <a:blip r:embed="rId3"/>
          <a:srcRect/>
          <a:stretch>
            <a:fillRect/>
          </a:stretch>
        </p:blipFill>
        <p:spPr bwMode="auto">
          <a:xfrm>
            <a:off x="3165475" y="990600"/>
            <a:ext cx="2819400" cy="1855788"/>
          </a:xfrm>
          <a:prstGeom prst="rect">
            <a:avLst/>
          </a:prstGeom>
          <a:noFill/>
          <a:ln w="38100">
            <a:solidFill>
              <a:schemeClr val="bg1"/>
            </a:solidFill>
            <a:miter lim="800000"/>
            <a:headEnd/>
            <a:tailEnd/>
          </a:ln>
        </p:spPr>
      </p:pic>
      <p:sp>
        <p:nvSpPr>
          <p:cNvPr id="171014" name="Rectangle 6"/>
          <p:cNvSpPr>
            <a:spLocks noGrp="1" noChangeArrowheads="1"/>
          </p:cNvSpPr>
          <p:nvPr>
            <p:ph type="title"/>
          </p:nvPr>
        </p:nvSpPr>
        <p:spPr>
          <a:xfrm>
            <a:off x="762000" y="0"/>
            <a:ext cx="8001000" cy="1143000"/>
          </a:xfrm>
        </p:spPr>
        <p:txBody>
          <a:bodyPr/>
          <a:lstStyle/>
          <a:p>
            <a:r>
              <a:rPr lang="en-US"/>
              <a:t>YOUR ENERGY BANK</a:t>
            </a:r>
          </a:p>
        </p:txBody>
      </p:sp>
      <p:pic>
        <p:nvPicPr>
          <p:cNvPr id="171015" name="Picture 7" descr="beer-mug"/>
          <p:cNvPicPr>
            <a:picLocks noChangeAspect="1" noChangeArrowheads="1"/>
          </p:cNvPicPr>
          <p:nvPr/>
        </p:nvPicPr>
        <p:blipFill>
          <a:blip r:embed="rId4"/>
          <a:srcRect/>
          <a:stretch>
            <a:fillRect/>
          </a:stretch>
        </p:blipFill>
        <p:spPr bwMode="auto">
          <a:xfrm>
            <a:off x="2446338" y="3429000"/>
            <a:ext cx="736600" cy="914400"/>
          </a:xfrm>
          <a:prstGeom prst="rect">
            <a:avLst/>
          </a:prstGeom>
          <a:noFill/>
        </p:spPr>
      </p:pic>
      <p:pic>
        <p:nvPicPr>
          <p:cNvPr id="171016" name="Picture 8" descr="Chard"/>
          <p:cNvPicPr>
            <a:picLocks noChangeAspect="1" noChangeArrowheads="1"/>
          </p:cNvPicPr>
          <p:nvPr/>
        </p:nvPicPr>
        <p:blipFill>
          <a:blip r:embed="rId5"/>
          <a:srcRect/>
          <a:stretch>
            <a:fillRect/>
          </a:stretch>
        </p:blipFill>
        <p:spPr bwMode="auto">
          <a:xfrm>
            <a:off x="6253163" y="3505200"/>
            <a:ext cx="1138237" cy="1009650"/>
          </a:xfrm>
          <a:prstGeom prst="rect">
            <a:avLst/>
          </a:prstGeom>
          <a:noFill/>
        </p:spPr>
      </p:pic>
      <p:pic>
        <p:nvPicPr>
          <p:cNvPr id="171017" name="Picture 9" descr="coffee2"/>
          <p:cNvPicPr>
            <a:picLocks noChangeAspect="1" noChangeArrowheads="1"/>
          </p:cNvPicPr>
          <p:nvPr/>
        </p:nvPicPr>
        <p:blipFill>
          <a:blip r:embed="rId6"/>
          <a:srcRect/>
          <a:stretch>
            <a:fillRect/>
          </a:stretch>
        </p:blipFill>
        <p:spPr bwMode="auto">
          <a:xfrm>
            <a:off x="1371600" y="3440113"/>
            <a:ext cx="1112838" cy="1112837"/>
          </a:xfrm>
          <a:prstGeom prst="rect">
            <a:avLst/>
          </a:prstGeom>
          <a:noFill/>
        </p:spPr>
      </p:pic>
      <p:pic>
        <p:nvPicPr>
          <p:cNvPr id="171018" name="Picture 10" descr="primePH"/>
          <p:cNvPicPr>
            <a:picLocks noChangeAspect="1" noChangeArrowheads="1"/>
          </p:cNvPicPr>
          <p:nvPr/>
        </p:nvPicPr>
        <p:blipFill>
          <a:blip r:embed="rId7"/>
          <a:srcRect/>
          <a:stretch>
            <a:fillRect/>
          </a:stretch>
        </p:blipFill>
        <p:spPr bwMode="auto">
          <a:xfrm>
            <a:off x="7350125" y="3276600"/>
            <a:ext cx="498475" cy="1268413"/>
          </a:xfrm>
          <a:prstGeom prst="rect">
            <a:avLst/>
          </a:prstGeom>
          <a:noFill/>
        </p:spPr>
      </p:pic>
      <p:pic>
        <p:nvPicPr>
          <p:cNvPr id="171019" name="Picture 11" descr="soda"/>
          <p:cNvPicPr>
            <a:picLocks noChangeAspect="1" noChangeArrowheads="1"/>
          </p:cNvPicPr>
          <p:nvPr/>
        </p:nvPicPr>
        <p:blipFill>
          <a:blip r:embed="rId8"/>
          <a:srcRect/>
          <a:stretch>
            <a:fillRect/>
          </a:stretch>
        </p:blipFill>
        <p:spPr bwMode="auto">
          <a:xfrm>
            <a:off x="990600" y="3352800"/>
            <a:ext cx="492125" cy="1189038"/>
          </a:xfrm>
          <a:prstGeom prst="rect">
            <a:avLst/>
          </a:prstGeom>
          <a:noFill/>
        </p:spPr>
      </p:pic>
      <p:pic>
        <p:nvPicPr>
          <p:cNvPr id="171020" name="Picture 12" descr="supergreens"/>
          <p:cNvPicPr>
            <a:picLocks noChangeAspect="1" noChangeArrowheads="1"/>
          </p:cNvPicPr>
          <p:nvPr/>
        </p:nvPicPr>
        <p:blipFill>
          <a:blip r:embed="rId9"/>
          <a:srcRect/>
          <a:stretch>
            <a:fillRect/>
          </a:stretch>
        </p:blipFill>
        <p:spPr bwMode="auto">
          <a:xfrm>
            <a:off x="4614863" y="3505200"/>
            <a:ext cx="592137" cy="1041400"/>
          </a:xfrm>
          <a:prstGeom prst="rect">
            <a:avLst/>
          </a:prstGeom>
          <a:noFill/>
        </p:spPr>
      </p:pic>
      <p:sp>
        <p:nvSpPr>
          <p:cNvPr id="171021" name="Text Box 13"/>
          <p:cNvSpPr txBox="1">
            <a:spLocks noChangeArrowheads="1"/>
          </p:cNvSpPr>
          <p:nvPr/>
        </p:nvSpPr>
        <p:spPr bwMode="auto">
          <a:xfrm>
            <a:off x="1882775" y="2801938"/>
            <a:ext cx="5157788" cy="396875"/>
          </a:xfrm>
          <a:prstGeom prst="rect">
            <a:avLst/>
          </a:prstGeom>
          <a:solidFill>
            <a:srgbClr val="0066CC"/>
          </a:solidFill>
          <a:ln w="9525">
            <a:noFill/>
            <a:miter lim="800000"/>
            <a:headEnd/>
            <a:tailEnd/>
          </a:ln>
          <a:effectLst/>
        </p:spPr>
        <p:txBody>
          <a:bodyPr>
            <a:spAutoFit/>
          </a:bodyPr>
          <a:lstStyle/>
          <a:p>
            <a:pPr algn="ctr" eaLnBrk="0" hangingPunct="0">
              <a:spcBef>
                <a:spcPct val="50000"/>
              </a:spcBef>
            </a:pPr>
            <a:r>
              <a:rPr lang="en-US" sz="2000" b="1">
                <a:solidFill>
                  <a:srgbClr val="FFFFFF"/>
                </a:solidFill>
                <a:latin typeface="Trebuchet MS" pitchFamily="34" charset="0"/>
                <a:cs typeface="Arial" charset="0"/>
              </a:rPr>
              <a:t>Alkalize Your Body — Energize Your Cells</a:t>
            </a:r>
          </a:p>
        </p:txBody>
      </p:sp>
      <p:sp>
        <p:nvSpPr>
          <p:cNvPr id="171022" name="Text Box 14"/>
          <p:cNvSpPr txBox="1">
            <a:spLocks noChangeArrowheads="1"/>
          </p:cNvSpPr>
          <p:nvPr/>
        </p:nvSpPr>
        <p:spPr bwMode="auto">
          <a:xfrm>
            <a:off x="7010400" y="1676400"/>
            <a:ext cx="1728788" cy="396875"/>
          </a:xfrm>
          <a:prstGeom prst="rect">
            <a:avLst/>
          </a:prstGeom>
          <a:noFill/>
          <a:ln w="9525">
            <a:noFill/>
            <a:miter lim="800000"/>
            <a:headEnd/>
            <a:tailEnd/>
          </a:ln>
          <a:effectLst/>
        </p:spPr>
        <p:txBody>
          <a:bodyPr>
            <a:spAutoFit/>
          </a:bodyPr>
          <a:lstStyle/>
          <a:p>
            <a:pPr algn="ctr" eaLnBrk="0" hangingPunct="0">
              <a:spcBef>
                <a:spcPct val="50000"/>
              </a:spcBef>
            </a:pPr>
            <a:r>
              <a:rPr lang="en-US" sz="2000" b="1">
                <a:latin typeface="Trebuchet MS" pitchFamily="34" charset="0"/>
                <a:cs typeface="Arial" charset="0"/>
              </a:rPr>
              <a:t>Deposit</a:t>
            </a:r>
          </a:p>
        </p:txBody>
      </p:sp>
      <p:sp>
        <p:nvSpPr>
          <p:cNvPr id="171023" name="Text Box 15"/>
          <p:cNvSpPr txBox="1">
            <a:spLocks noChangeArrowheads="1"/>
          </p:cNvSpPr>
          <p:nvPr/>
        </p:nvSpPr>
        <p:spPr bwMode="auto">
          <a:xfrm>
            <a:off x="304800" y="1676400"/>
            <a:ext cx="1728788" cy="396875"/>
          </a:xfrm>
          <a:prstGeom prst="rect">
            <a:avLst/>
          </a:prstGeom>
          <a:noFill/>
          <a:ln w="9525">
            <a:noFill/>
            <a:miter lim="800000"/>
            <a:headEnd/>
            <a:tailEnd/>
          </a:ln>
          <a:effectLst/>
        </p:spPr>
        <p:txBody>
          <a:bodyPr>
            <a:spAutoFit/>
          </a:bodyPr>
          <a:lstStyle/>
          <a:p>
            <a:pPr algn="ctr" eaLnBrk="0" hangingPunct="0">
              <a:spcBef>
                <a:spcPct val="50000"/>
              </a:spcBef>
            </a:pPr>
            <a:r>
              <a:rPr lang="en-US" sz="2000" b="1">
                <a:latin typeface="Trebuchet MS" pitchFamily="34" charset="0"/>
                <a:cs typeface="Arial" charset="0"/>
              </a:rPr>
              <a:t>Withdrawal</a:t>
            </a:r>
          </a:p>
        </p:txBody>
      </p:sp>
      <p:sp>
        <p:nvSpPr>
          <p:cNvPr id="171024" name="AutoShape 16"/>
          <p:cNvSpPr>
            <a:spLocks noChangeArrowheads="1"/>
          </p:cNvSpPr>
          <p:nvPr/>
        </p:nvSpPr>
        <p:spPr bwMode="auto">
          <a:xfrm>
            <a:off x="6248400" y="1524000"/>
            <a:ext cx="914400" cy="685800"/>
          </a:xfrm>
          <a:prstGeom prst="leftArrow">
            <a:avLst>
              <a:gd name="adj1" fmla="val 50000"/>
              <a:gd name="adj2" fmla="val 33333"/>
            </a:avLst>
          </a:prstGeom>
          <a:gradFill rotWithShape="0">
            <a:gsLst>
              <a:gs pos="0">
                <a:srgbClr val="FFCC00"/>
              </a:gs>
              <a:gs pos="100000">
                <a:srgbClr val="FFCC00">
                  <a:gamma/>
                  <a:shade val="66667"/>
                  <a:invGamma/>
                </a:srgbClr>
              </a:gs>
            </a:gsLst>
            <a:lin ang="0" scaled="1"/>
          </a:gradFill>
          <a:ln w="19050">
            <a:noFill/>
            <a:miter lim="800000"/>
            <a:headEnd/>
            <a:tailEnd/>
          </a:ln>
          <a:effectLst/>
        </p:spPr>
        <p:txBody>
          <a:bodyPr wrap="none" anchor="ctr"/>
          <a:lstStyle/>
          <a:p>
            <a:endParaRPr lang="en-US"/>
          </a:p>
        </p:txBody>
      </p:sp>
      <p:sp>
        <p:nvSpPr>
          <p:cNvPr id="171025" name="AutoShape 17"/>
          <p:cNvSpPr>
            <a:spLocks noChangeArrowheads="1"/>
          </p:cNvSpPr>
          <p:nvPr/>
        </p:nvSpPr>
        <p:spPr bwMode="auto">
          <a:xfrm>
            <a:off x="2057400" y="1524000"/>
            <a:ext cx="914400" cy="685800"/>
          </a:xfrm>
          <a:prstGeom prst="leftArrow">
            <a:avLst>
              <a:gd name="adj1" fmla="val 50000"/>
              <a:gd name="adj2" fmla="val 33333"/>
            </a:avLst>
          </a:prstGeom>
          <a:gradFill rotWithShape="0">
            <a:gsLst>
              <a:gs pos="0">
                <a:srgbClr val="FFCC00"/>
              </a:gs>
              <a:gs pos="100000">
                <a:srgbClr val="FFCC00">
                  <a:gamma/>
                  <a:shade val="66667"/>
                  <a:invGamma/>
                </a:srgbClr>
              </a:gs>
            </a:gsLst>
            <a:lin ang="0" scaled="1"/>
          </a:gradFill>
          <a:ln w="19050">
            <a:noFill/>
            <a:miter lim="800000"/>
            <a:headEnd/>
            <a:tailEnd/>
          </a:ln>
          <a:effectLst/>
        </p:spPr>
        <p:txBody>
          <a:bodyPr wrap="none" anchor="ctr"/>
          <a:lstStyle/>
          <a:p>
            <a:endParaRPr lang="en-US"/>
          </a:p>
        </p:txBody>
      </p:sp>
      <p:pic>
        <p:nvPicPr>
          <p:cNvPr id="171026" name="Picture 18" descr="hotdog"/>
          <p:cNvPicPr>
            <a:picLocks noChangeAspect="1" noChangeArrowheads="1"/>
          </p:cNvPicPr>
          <p:nvPr/>
        </p:nvPicPr>
        <p:blipFill>
          <a:blip r:embed="rId10"/>
          <a:srcRect/>
          <a:stretch>
            <a:fillRect/>
          </a:stretch>
        </p:blipFill>
        <p:spPr bwMode="auto">
          <a:xfrm>
            <a:off x="3189288" y="3276600"/>
            <a:ext cx="617537" cy="1219200"/>
          </a:xfrm>
          <a:prstGeom prst="rect">
            <a:avLst/>
          </a:prstGeom>
          <a:noFill/>
        </p:spPr>
      </p:pic>
      <p:pic>
        <p:nvPicPr>
          <p:cNvPr id="171027" name="Picture 19" descr="brocolli"/>
          <p:cNvPicPr>
            <a:picLocks noChangeAspect="1" noChangeArrowheads="1"/>
          </p:cNvPicPr>
          <p:nvPr/>
        </p:nvPicPr>
        <p:blipFill>
          <a:blip r:embed="rId11"/>
          <a:srcRect/>
          <a:stretch>
            <a:fillRect/>
          </a:stretch>
        </p:blipFill>
        <p:spPr bwMode="auto">
          <a:xfrm>
            <a:off x="5257800" y="3573463"/>
            <a:ext cx="990600" cy="976312"/>
          </a:xfrm>
          <a:prstGeom prst="rect">
            <a:avLst/>
          </a:prstGeom>
          <a:noFill/>
        </p:spPr>
      </p:pic>
      <p:grpSp>
        <p:nvGrpSpPr>
          <p:cNvPr id="171028" name="Group 20"/>
          <p:cNvGrpSpPr>
            <a:grpSpLocks/>
          </p:cNvGrpSpPr>
          <p:nvPr/>
        </p:nvGrpSpPr>
        <p:grpSpPr bwMode="auto">
          <a:xfrm>
            <a:off x="1935163" y="5260975"/>
            <a:ext cx="5157787" cy="1544638"/>
            <a:chOff x="1219" y="3314"/>
            <a:chExt cx="3249" cy="973"/>
          </a:xfrm>
        </p:grpSpPr>
        <p:sp>
          <p:nvSpPr>
            <p:cNvPr id="171029" name="Oval 21"/>
            <p:cNvSpPr>
              <a:spLocks noChangeArrowheads="1"/>
            </p:cNvSpPr>
            <p:nvPr/>
          </p:nvSpPr>
          <p:spPr bwMode="auto">
            <a:xfrm>
              <a:off x="1377" y="3327"/>
              <a:ext cx="2976" cy="960"/>
            </a:xfrm>
            <a:prstGeom prst="ellipse">
              <a:avLst/>
            </a:prstGeom>
            <a:gradFill rotWithShape="0">
              <a:gsLst>
                <a:gs pos="0">
                  <a:schemeClr val="folHlink">
                    <a:gamma/>
                    <a:tint val="36471"/>
                    <a:invGamma/>
                  </a:schemeClr>
                </a:gs>
                <a:gs pos="100000">
                  <a:schemeClr val="folHlink"/>
                </a:gs>
              </a:gsLst>
              <a:path path="shape">
                <a:fillToRect l="50000" t="50000" r="50000" b="50000"/>
              </a:path>
            </a:gradFill>
            <a:ln w="9525">
              <a:noFill/>
              <a:round/>
              <a:headEnd/>
              <a:tailEnd/>
            </a:ln>
            <a:effectLst/>
          </p:spPr>
          <p:txBody>
            <a:bodyPr wrap="none" anchor="ctr"/>
            <a:lstStyle/>
            <a:p>
              <a:endParaRPr lang="en-US"/>
            </a:p>
          </p:txBody>
        </p:sp>
        <p:sp>
          <p:nvSpPr>
            <p:cNvPr id="171030" name="Text Box 22"/>
            <p:cNvSpPr txBox="1">
              <a:spLocks noChangeArrowheads="1"/>
            </p:cNvSpPr>
            <p:nvPr/>
          </p:nvSpPr>
          <p:spPr bwMode="auto">
            <a:xfrm>
              <a:off x="1219" y="3314"/>
              <a:ext cx="3249" cy="910"/>
            </a:xfrm>
            <a:prstGeom prst="rect">
              <a:avLst/>
            </a:prstGeom>
            <a:noFill/>
            <a:ln w="9525">
              <a:noFill/>
              <a:miter lim="800000"/>
              <a:headEnd/>
              <a:tailEnd/>
            </a:ln>
            <a:effectLst/>
          </p:spPr>
          <p:txBody>
            <a:bodyPr>
              <a:spAutoFit/>
            </a:bodyPr>
            <a:lstStyle/>
            <a:p>
              <a:pPr algn="ctr" eaLnBrk="0" hangingPunct="0">
                <a:spcBef>
                  <a:spcPct val="20000"/>
                </a:spcBef>
              </a:pPr>
              <a:r>
                <a:rPr lang="en-US" sz="3600" b="1">
                  <a:latin typeface="Trebuchet MS" pitchFamily="34" charset="0"/>
                  <a:cs typeface="Arial" charset="0"/>
                </a:rPr>
                <a:t>Balance</a:t>
              </a:r>
            </a:p>
            <a:p>
              <a:pPr algn="ctr" eaLnBrk="0" hangingPunct="0">
                <a:spcBef>
                  <a:spcPct val="20000"/>
                </a:spcBef>
              </a:pPr>
              <a:r>
                <a:rPr lang="en-US" sz="2000" b="1">
                  <a:latin typeface="Trebuchet MS" pitchFamily="34" charset="0"/>
                  <a:cs typeface="Arial" charset="0"/>
                </a:rPr>
                <a:t>You Are in Control of Your Energy</a:t>
              </a:r>
            </a:p>
            <a:p>
              <a:pPr algn="ctr" eaLnBrk="0" hangingPunct="0">
                <a:spcBef>
                  <a:spcPct val="20000"/>
                </a:spcBef>
              </a:pPr>
              <a:r>
                <a:rPr lang="en-US" sz="2400" b="1">
                  <a:solidFill>
                    <a:srgbClr val="CC3300"/>
                  </a:solidFill>
                  <a:latin typeface="Trebuchet MS" pitchFamily="34" charset="0"/>
                  <a:cs typeface="Arial" charset="0"/>
                </a:rPr>
                <a:t>Take Charge Now</a:t>
              </a:r>
            </a:p>
          </p:txBody>
        </p:sp>
      </p:grpSp>
      <p:grpSp>
        <p:nvGrpSpPr>
          <p:cNvPr id="171031" name="Group 23"/>
          <p:cNvGrpSpPr>
            <a:grpSpLocks/>
          </p:cNvGrpSpPr>
          <p:nvPr/>
        </p:nvGrpSpPr>
        <p:grpSpPr bwMode="auto">
          <a:xfrm>
            <a:off x="228600" y="3962400"/>
            <a:ext cx="8701088" cy="1281113"/>
            <a:chOff x="144" y="2496"/>
            <a:chExt cx="5481" cy="807"/>
          </a:xfrm>
        </p:grpSpPr>
        <p:sp>
          <p:nvSpPr>
            <p:cNvPr id="171032" name="Line 24"/>
            <p:cNvSpPr>
              <a:spLocks noChangeShapeType="1"/>
            </p:cNvSpPr>
            <p:nvPr/>
          </p:nvSpPr>
          <p:spPr bwMode="auto">
            <a:xfrm>
              <a:off x="210" y="2976"/>
              <a:ext cx="2910" cy="0"/>
            </a:xfrm>
            <a:prstGeom prst="line">
              <a:avLst/>
            </a:prstGeom>
            <a:noFill/>
            <a:ln w="28575">
              <a:solidFill>
                <a:schemeClr val="tx1"/>
              </a:solidFill>
              <a:round/>
              <a:headEnd/>
              <a:tailEnd/>
            </a:ln>
            <a:effectLst/>
          </p:spPr>
          <p:txBody>
            <a:bodyPr/>
            <a:lstStyle/>
            <a:p>
              <a:endParaRPr lang="en-US"/>
            </a:p>
          </p:txBody>
        </p:sp>
        <p:sp>
          <p:nvSpPr>
            <p:cNvPr id="171033" name="Text Box 25"/>
            <p:cNvSpPr txBox="1">
              <a:spLocks noChangeArrowheads="1"/>
            </p:cNvSpPr>
            <p:nvPr/>
          </p:nvSpPr>
          <p:spPr bwMode="auto">
            <a:xfrm>
              <a:off x="4905" y="2496"/>
              <a:ext cx="720" cy="231"/>
            </a:xfrm>
            <a:prstGeom prst="rect">
              <a:avLst/>
            </a:prstGeom>
            <a:noFill/>
            <a:ln w="9525">
              <a:noFill/>
              <a:miter lim="800000"/>
              <a:headEnd/>
              <a:tailEnd/>
            </a:ln>
            <a:effectLst/>
          </p:spPr>
          <p:txBody>
            <a:bodyPr>
              <a:spAutoFit/>
            </a:bodyPr>
            <a:lstStyle/>
            <a:p>
              <a:pPr eaLnBrk="0" hangingPunct="0">
                <a:spcBef>
                  <a:spcPct val="50000"/>
                </a:spcBef>
              </a:pPr>
              <a:r>
                <a:rPr lang="en-US" b="1">
                  <a:latin typeface="Trebuchet MS" pitchFamily="34" charset="0"/>
                  <a:cs typeface="Arial" charset="0"/>
                </a:rPr>
                <a:t>Alkaline</a:t>
              </a:r>
            </a:p>
          </p:txBody>
        </p:sp>
        <p:sp>
          <p:nvSpPr>
            <p:cNvPr id="171034" name="Text Box 26"/>
            <p:cNvSpPr txBox="1">
              <a:spLocks noChangeArrowheads="1"/>
            </p:cNvSpPr>
            <p:nvPr/>
          </p:nvSpPr>
          <p:spPr bwMode="auto">
            <a:xfrm>
              <a:off x="192" y="2496"/>
              <a:ext cx="720" cy="231"/>
            </a:xfrm>
            <a:prstGeom prst="rect">
              <a:avLst/>
            </a:prstGeom>
            <a:noFill/>
            <a:ln w="9525">
              <a:noFill/>
              <a:miter lim="800000"/>
              <a:headEnd/>
              <a:tailEnd/>
            </a:ln>
            <a:effectLst/>
          </p:spPr>
          <p:txBody>
            <a:bodyPr>
              <a:spAutoFit/>
            </a:bodyPr>
            <a:lstStyle/>
            <a:p>
              <a:pPr eaLnBrk="0" hangingPunct="0">
                <a:spcBef>
                  <a:spcPct val="50000"/>
                </a:spcBef>
              </a:pPr>
              <a:r>
                <a:rPr lang="en-US" b="1">
                  <a:latin typeface="Trebuchet MS" pitchFamily="34" charset="0"/>
                  <a:cs typeface="Arial" charset="0"/>
                </a:rPr>
                <a:t>Acid</a:t>
              </a:r>
              <a:endParaRPr lang="en-US" sz="2000" b="1">
                <a:latin typeface="Trebuchet MS" pitchFamily="34" charset="0"/>
                <a:cs typeface="Arial" charset="0"/>
              </a:endParaRPr>
            </a:p>
          </p:txBody>
        </p:sp>
        <p:sp>
          <p:nvSpPr>
            <p:cNvPr id="171035" name="Text Box 27"/>
            <p:cNvSpPr txBox="1">
              <a:spLocks noChangeArrowheads="1"/>
            </p:cNvSpPr>
            <p:nvPr/>
          </p:nvSpPr>
          <p:spPr bwMode="auto">
            <a:xfrm>
              <a:off x="144" y="3072"/>
              <a:ext cx="5424" cy="231"/>
            </a:xfrm>
            <a:prstGeom prst="rect">
              <a:avLst/>
            </a:prstGeom>
            <a:noFill/>
            <a:ln w="9525">
              <a:noFill/>
              <a:miter lim="800000"/>
              <a:headEnd/>
              <a:tailEnd/>
            </a:ln>
            <a:effectLst/>
          </p:spPr>
          <p:txBody>
            <a:bodyPr>
              <a:spAutoFit/>
            </a:bodyPr>
            <a:lstStyle/>
            <a:p>
              <a:pPr eaLnBrk="0" hangingPunct="0">
                <a:spcBef>
                  <a:spcPct val="50000"/>
                </a:spcBef>
                <a:tabLst>
                  <a:tab pos="692150" algn="l"/>
                  <a:tab pos="1428750" algn="l"/>
                  <a:tab pos="2279650" algn="l"/>
                  <a:tab pos="3030538" algn="l"/>
                  <a:tab pos="3651250" algn="l"/>
                  <a:tab pos="4459288" algn="l"/>
                  <a:tab pos="5310188" algn="l"/>
                  <a:tab pos="6292850" algn="l"/>
                  <a:tab pos="7143750" algn="l"/>
                  <a:tab pos="8110538" algn="l"/>
                </a:tabLst>
              </a:pPr>
              <a:r>
                <a:rPr lang="en-US" b="1">
                  <a:latin typeface="Trebuchet MS" pitchFamily="34" charset="0"/>
                  <a:cs typeface="Arial" charset="0"/>
                </a:rPr>
                <a:t>1	2.85	4.0	4.5	5.0	</a:t>
              </a:r>
              <a:r>
                <a:rPr lang="en-US" b="1">
                  <a:solidFill>
                    <a:schemeClr val="bg1"/>
                  </a:solidFill>
                  <a:latin typeface="Trebuchet MS" pitchFamily="34" charset="0"/>
                  <a:cs typeface="Arial" charset="0"/>
                </a:rPr>
                <a:t>7.365</a:t>
              </a:r>
              <a:r>
                <a:rPr lang="en-US" b="1">
                  <a:latin typeface="Trebuchet MS" pitchFamily="34" charset="0"/>
                  <a:cs typeface="Arial" charset="0"/>
                </a:rPr>
                <a:t>	7.6	7.8	7.8      10.5	14</a:t>
              </a:r>
            </a:p>
          </p:txBody>
        </p:sp>
        <p:sp>
          <p:nvSpPr>
            <p:cNvPr id="171036" name="Line 28"/>
            <p:cNvSpPr>
              <a:spLocks noChangeShapeType="1"/>
            </p:cNvSpPr>
            <p:nvPr/>
          </p:nvSpPr>
          <p:spPr bwMode="auto">
            <a:xfrm>
              <a:off x="222" y="2859"/>
              <a:ext cx="0" cy="240"/>
            </a:xfrm>
            <a:prstGeom prst="line">
              <a:avLst/>
            </a:prstGeom>
            <a:noFill/>
            <a:ln w="28575">
              <a:solidFill>
                <a:schemeClr val="tx1"/>
              </a:solidFill>
              <a:round/>
              <a:headEnd/>
              <a:tailEnd/>
            </a:ln>
            <a:effectLst/>
          </p:spPr>
          <p:txBody>
            <a:bodyPr/>
            <a:lstStyle/>
            <a:p>
              <a:endParaRPr lang="en-US"/>
            </a:p>
          </p:txBody>
        </p:sp>
        <p:sp>
          <p:nvSpPr>
            <p:cNvPr id="171037" name="Line 29"/>
            <p:cNvSpPr>
              <a:spLocks noChangeShapeType="1"/>
            </p:cNvSpPr>
            <p:nvPr/>
          </p:nvSpPr>
          <p:spPr bwMode="auto">
            <a:xfrm>
              <a:off x="768" y="2859"/>
              <a:ext cx="0" cy="240"/>
            </a:xfrm>
            <a:prstGeom prst="line">
              <a:avLst/>
            </a:prstGeom>
            <a:noFill/>
            <a:ln w="28575">
              <a:solidFill>
                <a:schemeClr val="tx1"/>
              </a:solidFill>
              <a:round/>
              <a:headEnd/>
              <a:tailEnd/>
            </a:ln>
            <a:effectLst/>
          </p:spPr>
          <p:txBody>
            <a:bodyPr/>
            <a:lstStyle/>
            <a:p>
              <a:endParaRPr lang="en-US"/>
            </a:p>
          </p:txBody>
        </p:sp>
        <p:sp>
          <p:nvSpPr>
            <p:cNvPr id="171038" name="Line 30"/>
            <p:cNvSpPr>
              <a:spLocks noChangeShapeType="1"/>
            </p:cNvSpPr>
            <p:nvPr/>
          </p:nvSpPr>
          <p:spPr bwMode="auto">
            <a:xfrm>
              <a:off x="1200" y="2859"/>
              <a:ext cx="0" cy="240"/>
            </a:xfrm>
            <a:prstGeom prst="line">
              <a:avLst/>
            </a:prstGeom>
            <a:noFill/>
            <a:ln w="28575">
              <a:solidFill>
                <a:schemeClr val="tx1"/>
              </a:solidFill>
              <a:round/>
              <a:headEnd/>
              <a:tailEnd/>
            </a:ln>
            <a:effectLst/>
          </p:spPr>
          <p:txBody>
            <a:bodyPr/>
            <a:lstStyle/>
            <a:p>
              <a:endParaRPr lang="en-US"/>
            </a:p>
          </p:txBody>
        </p:sp>
        <p:sp>
          <p:nvSpPr>
            <p:cNvPr id="171039" name="Line 31"/>
            <p:cNvSpPr>
              <a:spLocks noChangeShapeType="1"/>
            </p:cNvSpPr>
            <p:nvPr/>
          </p:nvSpPr>
          <p:spPr bwMode="auto">
            <a:xfrm>
              <a:off x="1728" y="2859"/>
              <a:ext cx="0" cy="240"/>
            </a:xfrm>
            <a:prstGeom prst="line">
              <a:avLst/>
            </a:prstGeom>
            <a:noFill/>
            <a:ln w="28575">
              <a:solidFill>
                <a:schemeClr val="tx1"/>
              </a:solidFill>
              <a:round/>
              <a:headEnd/>
              <a:tailEnd/>
            </a:ln>
            <a:effectLst/>
          </p:spPr>
          <p:txBody>
            <a:bodyPr/>
            <a:lstStyle/>
            <a:p>
              <a:endParaRPr lang="en-US"/>
            </a:p>
          </p:txBody>
        </p:sp>
        <p:sp>
          <p:nvSpPr>
            <p:cNvPr id="171040" name="Line 32"/>
            <p:cNvSpPr>
              <a:spLocks noChangeShapeType="1"/>
            </p:cNvSpPr>
            <p:nvPr/>
          </p:nvSpPr>
          <p:spPr bwMode="auto">
            <a:xfrm>
              <a:off x="2208" y="2859"/>
              <a:ext cx="0" cy="240"/>
            </a:xfrm>
            <a:prstGeom prst="line">
              <a:avLst/>
            </a:prstGeom>
            <a:noFill/>
            <a:ln w="28575">
              <a:solidFill>
                <a:schemeClr val="tx1"/>
              </a:solidFill>
              <a:round/>
              <a:headEnd/>
              <a:tailEnd/>
            </a:ln>
            <a:effectLst/>
          </p:spPr>
          <p:txBody>
            <a:bodyPr/>
            <a:lstStyle/>
            <a:p>
              <a:endParaRPr lang="en-US"/>
            </a:p>
          </p:txBody>
        </p:sp>
        <p:sp>
          <p:nvSpPr>
            <p:cNvPr id="171041" name="Line 33"/>
            <p:cNvSpPr>
              <a:spLocks noChangeShapeType="1"/>
            </p:cNvSpPr>
            <p:nvPr/>
          </p:nvSpPr>
          <p:spPr bwMode="auto">
            <a:xfrm>
              <a:off x="2688" y="2859"/>
              <a:ext cx="0" cy="240"/>
            </a:xfrm>
            <a:prstGeom prst="line">
              <a:avLst/>
            </a:prstGeom>
            <a:noFill/>
            <a:ln w="28575">
              <a:solidFill>
                <a:schemeClr val="tx1"/>
              </a:solidFill>
              <a:round/>
              <a:headEnd/>
              <a:tailEnd/>
            </a:ln>
            <a:effectLst/>
          </p:spPr>
          <p:txBody>
            <a:bodyPr/>
            <a:lstStyle/>
            <a:p>
              <a:endParaRPr lang="en-US"/>
            </a:p>
          </p:txBody>
        </p:sp>
        <p:sp>
          <p:nvSpPr>
            <p:cNvPr id="171042" name="Line 34"/>
            <p:cNvSpPr>
              <a:spLocks noChangeShapeType="1"/>
            </p:cNvSpPr>
            <p:nvPr/>
          </p:nvSpPr>
          <p:spPr bwMode="auto">
            <a:xfrm>
              <a:off x="3099" y="2859"/>
              <a:ext cx="0" cy="240"/>
            </a:xfrm>
            <a:prstGeom prst="line">
              <a:avLst/>
            </a:prstGeom>
            <a:noFill/>
            <a:ln w="28575">
              <a:solidFill>
                <a:schemeClr val="tx1"/>
              </a:solidFill>
              <a:round/>
              <a:headEnd/>
              <a:tailEnd/>
            </a:ln>
            <a:effectLst/>
          </p:spPr>
          <p:txBody>
            <a:bodyPr/>
            <a:lstStyle/>
            <a:p>
              <a:endParaRPr lang="en-US"/>
            </a:p>
          </p:txBody>
        </p:sp>
        <p:sp>
          <p:nvSpPr>
            <p:cNvPr id="171043" name="Line 35"/>
            <p:cNvSpPr>
              <a:spLocks noChangeShapeType="1"/>
            </p:cNvSpPr>
            <p:nvPr/>
          </p:nvSpPr>
          <p:spPr bwMode="auto">
            <a:xfrm>
              <a:off x="3648" y="2859"/>
              <a:ext cx="0" cy="240"/>
            </a:xfrm>
            <a:prstGeom prst="line">
              <a:avLst/>
            </a:prstGeom>
            <a:noFill/>
            <a:ln w="28575">
              <a:solidFill>
                <a:schemeClr val="tx1"/>
              </a:solidFill>
              <a:round/>
              <a:headEnd/>
              <a:tailEnd/>
            </a:ln>
            <a:effectLst/>
          </p:spPr>
          <p:txBody>
            <a:bodyPr/>
            <a:lstStyle/>
            <a:p>
              <a:endParaRPr lang="en-US"/>
            </a:p>
          </p:txBody>
        </p:sp>
        <p:sp>
          <p:nvSpPr>
            <p:cNvPr id="171044" name="Line 36"/>
            <p:cNvSpPr>
              <a:spLocks noChangeShapeType="1"/>
            </p:cNvSpPr>
            <p:nvPr/>
          </p:nvSpPr>
          <p:spPr bwMode="auto">
            <a:xfrm>
              <a:off x="4272" y="2859"/>
              <a:ext cx="0" cy="240"/>
            </a:xfrm>
            <a:prstGeom prst="line">
              <a:avLst/>
            </a:prstGeom>
            <a:noFill/>
            <a:ln w="28575">
              <a:solidFill>
                <a:schemeClr val="tx1"/>
              </a:solidFill>
              <a:round/>
              <a:headEnd/>
              <a:tailEnd/>
            </a:ln>
            <a:effectLst/>
          </p:spPr>
          <p:txBody>
            <a:bodyPr/>
            <a:lstStyle/>
            <a:p>
              <a:endParaRPr lang="en-US"/>
            </a:p>
          </p:txBody>
        </p:sp>
        <p:sp>
          <p:nvSpPr>
            <p:cNvPr id="171045" name="Line 37"/>
            <p:cNvSpPr>
              <a:spLocks noChangeShapeType="1"/>
            </p:cNvSpPr>
            <p:nvPr/>
          </p:nvSpPr>
          <p:spPr bwMode="auto">
            <a:xfrm>
              <a:off x="4779" y="2859"/>
              <a:ext cx="0" cy="240"/>
            </a:xfrm>
            <a:prstGeom prst="line">
              <a:avLst/>
            </a:prstGeom>
            <a:noFill/>
            <a:ln w="28575">
              <a:solidFill>
                <a:schemeClr val="tx1"/>
              </a:solidFill>
              <a:round/>
              <a:headEnd/>
              <a:tailEnd/>
            </a:ln>
            <a:effectLst/>
          </p:spPr>
          <p:txBody>
            <a:bodyPr/>
            <a:lstStyle/>
            <a:p>
              <a:endParaRPr lang="en-US"/>
            </a:p>
          </p:txBody>
        </p:sp>
        <p:sp>
          <p:nvSpPr>
            <p:cNvPr id="171046" name="Line 38"/>
            <p:cNvSpPr>
              <a:spLocks noChangeShapeType="1"/>
            </p:cNvSpPr>
            <p:nvPr/>
          </p:nvSpPr>
          <p:spPr bwMode="auto">
            <a:xfrm>
              <a:off x="5424" y="2859"/>
              <a:ext cx="0" cy="240"/>
            </a:xfrm>
            <a:prstGeom prst="line">
              <a:avLst/>
            </a:prstGeom>
            <a:noFill/>
            <a:ln w="28575">
              <a:solidFill>
                <a:schemeClr val="tx1"/>
              </a:solidFill>
              <a:round/>
              <a:headEnd/>
              <a:tailEnd/>
            </a:ln>
            <a:effectLst/>
          </p:spPr>
          <p:txBody>
            <a:bodyPr/>
            <a:lstStyle/>
            <a:p>
              <a:endParaRPr lang="en-US"/>
            </a:p>
          </p:txBody>
        </p:sp>
        <p:sp>
          <p:nvSpPr>
            <p:cNvPr id="171047" name="Line 39"/>
            <p:cNvSpPr>
              <a:spLocks noChangeShapeType="1"/>
            </p:cNvSpPr>
            <p:nvPr/>
          </p:nvSpPr>
          <p:spPr bwMode="auto">
            <a:xfrm>
              <a:off x="3102" y="2976"/>
              <a:ext cx="2322" cy="0"/>
            </a:xfrm>
            <a:prstGeom prst="line">
              <a:avLst/>
            </a:prstGeom>
            <a:noFill/>
            <a:ln w="28575">
              <a:solidFill>
                <a:schemeClr val="tx1"/>
              </a:solidFill>
              <a:round/>
              <a:headEnd/>
              <a:tailEnd/>
            </a:ln>
            <a:effectLst/>
          </p:spPr>
          <p:txBody>
            <a:bodyPr/>
            <a:lstStyle/>
            <a:p>
              <a:endParaRPr lang="en-US"/>
            </a:p>
          </p:txBody>
        </p:sp>
      </p:grpSp>
    </p:spTree>
    <p:extLst>
      <p:ext uri="{BB962C8B-B14F-4D97-AF65-F5344CB8AC3E}">
        <p14:creationId xmlns:p14="http://schemas.microsoft.com/office/powerpoint/2010/main" val="306689046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24"/>
          <p:cNvGrpSpPr>
            <a:grpSpLocks/>
          </p:cNvGrpSpPr>
          <p:nvPr/>
        </p:nvGrpSpPr>
        <p:grpSpPr bwMode="auto">
          <a:xfrm>
            <a:off x="4876800" y="5181600"/>
            <a:ext cx="3957638" cy="1163638"/>
            <a:chOff x="3962400" y="3505200"/>
            <a:chExt cx="4953000" cy="1536700"/>
          </a:xfrm>
        </p:grpSpPr>
        <p:pic>
          <p:nvPicPr>
            <p:cNvPr id="100393" name="Picture 25"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052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94" name="Picture 26"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5052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95" name="Picture 27"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35179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96" name="Picture 28"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5052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97" name="Picture 29"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35052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0355" name="TextBox 32"/>
          <p:cNvSpPr txBox="1">
            <a:spLocks noChangeArrowheads="1"/>
          </p:cNvSpPr>
          <p:nvPr/>
        </p:nvSpPr>
        <p:spPr bwMode="auto">
          <a:xfrm>
            <a:off x="5029200" y="2286000"/>
            <a:ext cx="2895600" cy="206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a:r>
              <a:rPr lang="en-US" sz="3200" b="1"/>
              <a:t>It takes 30 cups of water to neutralize 1 can of soda</a:t>
            </a:r>
          </a:p>
        </p:txBody>
      </p:sp>
      <p:pic>
        <p:nvPicPr>
          <p:cNvPr id="100356" name="Picture 27"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5181600"/>
            <a:ext cx="9747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7" name="Picture 27"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5189538"/>
            <a:ext cx="974725" cy="113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0358" name="Group 24"/>
          <p:cNvGrpSpPr>
            <a:grpSpLocks/>
          </p:cNvGrpSpPr>
          <p:nvPr/>
        </p:nvGrpSpPr>
        <p:grpSpPr bwMode="auto">
          <a:xfrm>
            <a:off x="4876800" y="4106863"/>
            <a:ext cx="3957638" cy="1163637"/>
            <a:chOff x="3962400" y="3505200"/>
            <a:chExt cx="4953000" cy="1536700"/>
          </a:xfrm>
        </p:grpSpPr>
        <p:pic>
          <p:nvPicPr>
            <p:cNvPr id="100388" name="Picture 25"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052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89" name="Picture 26"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5052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90" name="Picture 27"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35179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91" name="Picture 28"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5052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92" name="Picture 29"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35052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0359" name="Picture 27"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106863"/>
            <a:ext cx="9747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60" name="Picture 27"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114800"/>
            <a:ext cx="974725" cy="113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0361" name="Group 24"/>
          <p:cNvGrpSpPr>
            <a:grpSpLocks/>
          </p:cNvGrpSpPr>
          <p:nvPr/>
        </p:nvGrpSpPr>
        <p:grpSpPr bwMode="auto">
          <a:xfrm>
            <a:off x="4876800" y="3040063"/>
            <a:ext cx="3957638" cy="1163637"/>
            <a:chOff x="3962400" y="3505200"/>
            <a:chExt cx="4953000" cy="1536700"/>
          </a:xfrm>
        </p:grpSpPr>
        <p:pic>
          <p:nvPicPr>
            <p:cNvPr id="100383" name="Picture 25"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052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84" name="Picture 26"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5052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85" name="Picture 27"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35179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86" name="Picture 28"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5052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87" name="Picture 29"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35052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0362" name="Picture 27"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040063"/>
            <a:ext cx="9747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63" name="Picture 27"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048000"/>
            <a:ext cx="974725" cy="113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0364" name="Group 24"/>
          <p:cNvGrpSpPr>
            <a:grpSpLocks/>
          </p:cNvGrpSpPr>
          <p:nvPr/>
        </p:nvGrpSpPr>
        <p:grpSpPr bwMode="auto">
          <a:xfrm>
            <a:off x="4876800" y="1897063"/>
            <a:ext cx="3957638" cy="1163637"/>
            <a:chOff x="3962400" y="3505200"/>
            <a:chExt cx="4953000" cy="1536700"/>
          </a:xfrm>
        </p:grpSpPr>
        <p:pic>
          <p:nvPicPr>
            <p:cNvPr id="100378" name="Picture 25"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052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79" name="Picture 26"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5052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80" name="Picture 27"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35179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81" name="Picture 28"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5052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82" name="Picture 29"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35052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0365" name="Picture 27"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897063"/>
            <a:ext cx="9747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66" name="Picture 27"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905000"/>
            <a:ext cx="974725" cy="113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0367" name="Group 24"/>
          <p:cNvGrpSpPr>
            <a:grpSpLocks/>
          </p:cNvGrpSpPr>
          <p:nvPr/>
        </p:nvGrpSpPr>
        <p:grpSpPr bwMode="auto">
          <a:xfrm>
            <a:off x="4876800" y="754063"/>
            <a:ext cx="3957638" cy="1163637"/>
            <a:chOff x="3962400" y="3505200"/>
            <a:chExt cx="4953000" cy="1536700"/>
          </a:xfrm>
        </p:grpSpPr>
        <p:pic>
          <p:nvPicPr>
            <p:cNvPr id="100373" name="Picture 25"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052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74" name="Picture 26"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5052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75" name="Picture 27"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35179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76" name="Picture 28"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5052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77" name="Picture 29"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3505200"/>
              <a:ext cx="1219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0368" name="Picture 27"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754063"/>
            <a:ext cx="9747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69" name="Picture 27" descr="thumbnail-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762000"/>
            <a:ext cx="974725" cy="113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8" name="Title 1"/>
          <p:cNvSpPr>
            <a:spLocks noGrp="1"/>
          </p:cNvSpPr>
          <p:nvPr>
            <p:ph type="title"/>
          </p:nvPr>
        </p:nvSpPr>
        <p:spPr>
          <a:xfrm>
            <a:off x="-2286000" y="762000"/>
            <a:ext cx="8229600" cy="1143000"/>
          </a:xfrm>
        </p:spPr>
        <p:txBody>
          <a:bodyPr/>
          <a:lstStyle/>
          <a:p>
            <a:r>
              <a:rPr lang="en-US">
                <a:effectLst>
                  <a:outerShdw blurRad="38100" dist="38100" dir="2700000" algn="tl">
                    <a:srgbClr val="DDDDDD"/>
                  </a:outerShdw>
                </a:effectLst>
                <a:latin typeface="Arial" charset="0"/>
                <a:ea typeface="MS PGothic" charset="0"/>
                <a:cs typeface="MS PGothic" charset="0"/>
              </a:rPr>
              <a:t>pH</a:t>
            </a:r>
          </a:p>
        </p:txBody>
      </p:sp>
      <p:pic>
        <p:nvPicPr>
          <p:cNvPr id="100371" name="Picture 30" descr="pH_Color_Chart_Large.jpg"/>
          <p:cNvPicPr>
            <a:picLocks noChangeAspect="1"/>
          </p:cNvPicPr>
          <p:nvPr/>
        </p:nvPicPr>
        <p:blipFill>
          <a:blip r:embed="rId4">
            <a:extLst>
              <a:ext uri="{28A0092B-C50C-407E-A947-70E740481C1C}">
                <a14:useLocalDpi xmlns:a14="http://schemas.microsoft.com/office/drawing/2010/main" val="0"/>
              </a:ext>
            </a:extLst>
          </a:blip>
          <a:srcRect t="11539"/>
          <a:stretch>
            <a:fillRect/>
          </a:stretch>
        </p:blipFill>
        <p:spPr bwMode="auto">
          <a:xfrm>
            <a:off x="1371600" y="990600"/>
            <a:ext cx="22860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72" name="TextBox 32"/>
          <p:cNvSpPr txBox="1">
            <a:spLocks noChangeArrowheads="1"/>
          </p:cNvSpPr>
          <p:nvPr/>
        </p:nvSpPr>
        <p:spPr bwMode="auto">
          <a:xfrm>
            <a:off x="5181600" y="2438400"/>
            <a:ext cx="2895600" cy="206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a:r>
              <a:rPr lang="en-US" sz="3200" b="1"/>
              <a:t>It takes 30 cups of water to neutralize 1 can of soda</a:t>
            </a:r>
          </a:p>
        </p:txBody>
      </p:sp>
    </p:spTree>
    <p:extLst>
      <p:ext uri="{BB962C8B-B14F-4D97-AF65-F5344CB8AC3E}">
        <p14:creationId xmlns:p14="http://schemas.microsoft.com/office/powerpoint/2010/main" val="4198049467"/>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10000" dirty="0"/>
              <a:t>Exercise</a:t>
            </a:r>
          </a:p>
        </p:txBody>
      </p:sp>
    </p:spTree>
    <p:extLst>
      <p:ext uri="{BB962C8B-B14F-4D97-AF65-F5344CB8AC3E}">
        <p14:creationId xmlns:p14="http://schemas.microsoft.com/office/powerpoint/2010/main" val="2899728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AutoShape 2"/>
          <p:cNvSpPr>
            <a:spLocks noGrp="1" noChangeArrowheads="1"/>
          </p:cNvSpPr>
          <p:nvPr>
            <p:ph type="title"/>
          </p:nvPr>
        </p:nvSpPr>
        <p:spPr bwMode="auto">
          <a:xfrm>
            <a:off x="762000" y="1066800"/>
            <a:ext cx="7924800" cy="1143000"/>
          </a:xfrm>
          <a:noFill/>
          <a:ln>
            <a:miter lim="800000"/>
            <a:headEnd/>
            <a:tailEnd/>
          </a:ln>
        </p:spPr>
        <p:txBody>
          <a:bodyPr vert="horz" wrap="square" lIns="91440" tIns="45720" rIns="91440" bIns="45720" numCol="1" anchor="t" anchorCtr="0" compatLnSpc="1">
            <a:prstTxWarp prst="textNoShape">
              <a:avLst/>
            </a:prstTxWarp>
          </a:bodyPr>
          <a:lstStyle/>
          <a:p>
            <a:r>
              <a:rPr lang="en-US" dirty="0"/>
              <a:t>Best Time to Exercise</a:t>
            </a:r>
          </a:p>
        </p:txBody>
      </p:sp>
      <p:sp>
        <p:nvSpPr>
          <p:cNvPr id="177156" name="Rectangle 3"/>
          <p:cNvSpPr>
            <a:spLocks noGrp="1" noChangeArrowheads="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b="1" dirty="0"/>
              <a:t>First thing in the morning on an empty stomach</a:t>
            </a:r>
          </a:p>
          <a:p>
            <a:pPr lvl="1"/>
            <a:r>
              <a:rPr lang="en-US" sz="2400" dirty="0"/>
              <a:t>Best compliance</a:t>
            </a:r>
          </a:p>
          <a:p>
            <a:pPr lvl="1"/>
            <a:r>
              <a:rPr lang="en-US" sz="2400" dirty="0"/>
              <a:t>Raises growth hormone</a:t>
            </a:r>
          </a:p>
          <a:p>
            <a:pPr lvl="1"/>
            <a:r>
              <a:rPr lang="en-US" sz="2400" dirty="0"/>
              <a:t>Testosterone highest</a:t>
            </a:r>
          </a:p>
          <a:p>
            <a:pPr lvl="1"/>
            <a:r>
              <a:rPr lang="en-US" sz="2400" dirty="0"/>
              <a:t>Insulin lowest so aids with fat burning</a:t>
            </a:r>
          </a:p>
          <a:p>
            <a:pPr lvl="1"/>
            <a:r>
              <a:rPr lang="en-US" sz="2400" dirty="0"/>
              <a:t>Turns on metabolism</a:t>
            </a:r>
          </a:p>
          <a:p>
            <a:endParaRPr lang="en-US" dirty="0"/>
          </a:p>
        </p:txBody>
      </p:sp>
    </p:spTree>
    <p:extLst>
      <p:ext uri="{BB962C8B-B14F-4D97-AF65-F5344CB8AC3E}">
        <p14:creationId xmlns:p14="http://schemas.microsoft.com/office/powerpoint/2010/main" val="391364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15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715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715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715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715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bwMode="auto">
          <a:xfrm>
            <a:off x="1676400" y="274638"/>
            <a:ext cx="7467600" cy="1143000"/>
          </a:xfrm>
          <a:prstGeom prst="rect">
            <a:avLst/>
          </a:prstGeom>
          <a:solidFill>
            <a:srgbClr val="FFFFFF"/>
          </a:solidFill>
          <a:ln>
            <a:miter lim="800000"/>
            <a:headEnd/>
            <a:tailEnd/>
          </a:ln>
        </p:spPr>
        <p:txBody>
          <a:bodyPr anchor="ctr"/>
          <a:lstStyle/>
          <a:p>
            <a:pPr>
              <a:defRPr/>
            </a:pPr>
            <a:r>
              <a:rPr lang="en-US" dirty="0">
                <a:solidFill>
                  <a:srgbClr val="080808"/>
                </a:solidFill>
                <a:effectLst>
                  <a:outerShdw blurRad="38100" dist="38100" dir="2700000" algn="tl">
                    <a:srgbClr val="C0C0C0"/>
                  </a:outerShdw>
                </a:effectLst>
                <a:ea typeface="+mj-ea"/>
              </a:rPr>
              <a:t>State of the Union</a:t>
            </a:r>
          </a:p>
        </p:txBody>
      </p:sp>
      <p:graphicFrame>
        <p:nvGraphicFramePr>
          <p:cNvPr id="4" name="Content Placeholder 3"/>
          <p:cNvGraphicFramePr>
            <a:graphicFrameLocks noGrp="1"/>
          </p:cNvGraphicFramePr>
          <p:nvPr>
            <p:ph idx="4294967295"/>
          </p:nvPr>
        </p:nvGraphicFramePr>
        <p:xfrm>
          <a:off x="1026970" y="1502106"/>
          <a:ext cx="7612062" cy="4183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9883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Rectangle 4"/>
          <p:cNvSpPr>
            <a:spLocks noGrp="1" noChangeArrowheads="1"/>
          </p:cNvSpPr>
          <p:nvPr>
            <p:ph type="title"/>
          </p:nvPr>
        </p:nvSpPr>
        <p:spPr bwMode="auto">
          <a:xfrm>
            <a:off x="1508078" y="503830"/>
            <a:ext cx="6462215" cy="1676400"/>
          </a:xfrm>
          <a:noFill/>
          <a:ln>
            <a:miter lim="800000"/>
            <a:headEnd/>
            <a:tailEnd/>
          </a:ln>
        </p:spPr>
        <p:txBody>
          <a:bodyPr vert="horz" wrap="square" lIns="91440" tIns="45720" rIns="91440" bIns="45720" numCol="1" anchor="ctr" anchorCtr="0" compatLnSpc="1">
            <a:prstTxWarp prst="textNoShape">
              <a:avLst/>
            </a:prstTxWarp>
          </a:bodyPr>
          <a:lstStyle/>
          <a:p>
            <a:r>
              <a:rPr lang="en-US" dirty="0">
                <a:solidFill>
                  <a:srgbClr val="080808"/>
                </a:solidFill>
              </a:rPr>
              <a:t>Why We Exercise</a:t>
            </a:r>
            <a:br>
              <a:rPr lang="en-US" dirty="0">
                <a:solidFill>
                  <a:srgbClr val="080808"/>
                </a:solidFill>
              </a:rPr>
            </a:br>
            <a:r>
              <a:rPr lang="en-US" dirty="0">
                <a:solidFill>
                  <a:srgbClr val="080808"/>
                </a:solidFill>
              </a:rPr>
              <a:t>…And Why We Don’t</a:t>
            </a:r>
          </a:p>
        </p:txBody>
      </p:sp>
      <p:sp>
        <p:nvSpPr>
          <p:cNvPr id="189442" name="Rectangle 2"/>
          <p:cNvSpPr>
            <a:spLocks noGrp="1" noChangeArrowheads="1"/>
          </p:cNvSpPr>
          <p:nvPr>
            <p:ph idx="1"/>
          </p:nvPr>
        </p:nvSpPr>
        <p:spPr bwMode="auto">
          <a:xfrm>
            <a:off x="838200" y="5762625"/>
            <a:ext cx="7693025" cy="417513"/>
          </a:xfrm>
          <a:noFill/>
          <a:ln>
            <a:miter lim="800000"/>
            <a:headEnd/>
            <a:tailEnd/>
          </a:ln>
        </p:spPr>
        <p:txBody>
          <a:bodyPr vert="horz" wrap="square" lIns="91440" tIns="45720" rIns="91440" bIns="45720" numCol="1" anchor="t" anchorCtr="0" compatLnSpc="1">
            <a:prstTxWarp prst="textNoShape">
              <a:avLst/>
            </a:prstTxWarp>
          </a:bodyPr>
          <a:lstStyle/>
          <a:p>
            <a:pPr>
              <a:buFont typeface="Wingdings" charset="2"/>
              <a:buNone/>
            </a:pPr>
            <a:r>
              <a:rPr lang="en-US" sz="1600">
                <a:solidFill>
                  <a:schemeClr val="bg1"/>
                </a:solidFill>
              </a:rPr>
              <a:t>Time Magazine June 6, 2005</a:t>
            </a:r>
          </a:p>
        </p:txBody>
      </p:sp>
      <p:pic>
        <p:nvPicPr>
          <p:cNvPr id="189443" name="Picture 3" descr="Time Chart"/>
          <p:cNvPicPr>
            <a:picLocks noChangeAspect="1" noChangeArrowheads="1"/>
          </p:cNvPicPr>
          <p:nvPr/>
        </p:nvPicPr>
        <p:blipFill>
          <a:blip r:embed="rId2" cstate="print"/>
          <a:srcRect/>
          <a:stretch>
            <a:fillRect/>
          </a:stretch>
        </p:blipFill>
        <p:spPr bwMode="auto">
          <a:xfrm>
            <a:off x="0" y="2486025"/>
            <a:ext cx="9144000" cy="3141663"/>
          </a:xfrm>
          <a:prstGeom prst="rect">
            <a:avLst/>
          </a:prstGeom>
          <a:noFill/>
          <a:ln w="9525">
            <a:noFill/>
            <a:miter lim="800000"/>
            <a:headEnd/>
            <a:tailEnd/>
          </a:ln>
        </p:spPr>
      </p:pic>
    </p:spTree>
    <p:extLst>
      <p:ext uri="{BB962C8B-B14F-4D97-AF65-F5344CB8AC3E}">
        <p14:creationId xmlns:p14="http://schemas.microsoft.com/office/powerpoint/2010/main" val="2136009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L-SBS\RedirectedFolders\jhurtado\Desktop\Joshua Hurtado\Toolkits\By Month\2013\01_Resolve\Artwork\Images\1178014_367014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93058">
            <a:off x="5876435" y="1873253"/>
            <a:ext cx="2982477" cy="410090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457200" y="762000"/>
            <a:ext cx="8229600" cy="1143000"/>
          </a:xfrm>
        </p:spPr>
        <p:txBody>
          <a:bodyPr>
            <a:normAutofit/>
          </a:bodyPr>
          <a:lstStyle/>
          <a:p>
            <a:r>
              <a:rPr lang="en-US" sz="4800" dirty="0"/>
              <a:t>Metabolic Conditioning</a:t>
            </a:r>
          </a:p>
        </p:txBody>
      </p:sp>
      <p:sp>
        <p:nvSpPr>
          <p:cNvPr id="3" name="Content Placeholder 2"/>
          <p:cNvSpPr>
            <a:spLocks noGrp="1"/>
          </p:cNvSpPr>
          <p:nvPr>
            <p:ph idx="1"/>
          </p:nvPr>
        </p:nvSpPr>
        <p:spPr>
          <a:xfrm>
            <a:off x="457200" y="1828800"/>
            <a:ext cx="5410200" cy="4419600"/>
          </a:xfrm>
        </p:spPr>
        <p:txBody>
          <a:bodyPr>
            <a:normAutofit fontScale="70000" lnSpcReduction="20000"/>
          </a:bodyPr>
          <a:lstStyle/>
          <a:p>
            <a:pPr marL="0" indent="0">
              <a:lnSpc>
                <a:spcPct val="120000"/>
              </a:lnSpc>
              <a:buNone/>
            </a:pPr>
            <a:r>
              <a:rPr lang="en-US" dirty="0">
                <a:cs typeface="Arial" charset="0"/>
              </a:rPr>
              <a:t>Conditioning exercises that elicit a </a:t>
            </a:r>
            <a:r>
              <a:rPr lang="en-US" b="1" dirty="0">
                <a:cs typeface="Arial" charset="0"/>
              </a:rPr>
              <a:t>specific</a:t>
            </a:r>
            <a:r>
              <a:rPr lang="en-US" dirty="0">
                <a:cs typeface="Arial" charset="0"/>
              </a:rPr>
              <a:t> hormonal and energy production response designed to improve the capability of the body to efficiently and effectively deliver energy for activity  </a:t>
            </a:r>
          </a:p>
          <a:p>
            <a:pPr marL="0" indent="0">
              <a:lnSpc>
                <a:spcPct val="120000"/>
              </a:lnSpc>
              <a:buNone/>
            </a:pPr>
            <a:endParaRPr lang="en-US" sz="1700" dirty="0">
              <a:cs typeface="Arial" charset="0"/>
            </a:endParaRPr>
          </a:p>
          <a:p>
            <a:pPr>
              <a:lnSpc>
                <a:spcPct val="120000"/>
              </a:lnSpc>
              <a:buClr>
                <a:srgbClr val="C33927"/>
              </a:buClr>
            </a:pPr>
            <a:r>
              <a:rPr lang="en-US" dirty="0">
                <a:cs typeface="Arial" charset="0"/>
              </a:rPr>
              <a:t>It is characterized by short surges of high intensity exercise</a:t>
            </a:r>
          </a:p>
          <a:p>
            <a:pPr>
              <a:lnSpc>
                <a:spcPct val="120000"/>
              </a:lnSpc>
              <a:buClr>
                <a:srgbClr val="C33927"/>
              </a:buClr>
            </a:pPr>
            <a:r>
              <a:rPr lang="en-US" dirty="0">
                <a:cs typeface="Arial" charset="0"/>
              </a:rPr>
              <a:t>Exercising at 90% to 100% of maximal heart rate</a:t>
            </a:r>
          </a:p>
          <a:p>
            <a:pPr>
              <a:lnSpc>
                <a:spcPct val="120000"/>
              </a:lnSpc>
              <a:buClr>
                <a:srgbClr val="C33927"/>
              </a:buClr>
            </a:pPr>
            <a:r>
              <a:rPr lang="en-US" sz="3800" b="1" dirty="0">
                <a:cs typeface="Arial" charset="0"/>
              </a:rPr>
              <a:t>12 minutes of exercise a day</a:t>
            </a:r>
          </a:p>
          <a:p>
            <a:pPr marL="0" indent="0">
              <a:buNone/>
            </a:pPr>
            <a:endParaRPr lang="en-US" dirty="0">
              <a:solidFill>
                <a:srgbClr val="000000"/>
              </a:solidFill>
              <a:cs typeface="Arial" charset="0"/>
            </a:endParaRPr>
          </a:p>
          <a:p>
            <a:pPr marL="0" indent="0">
              <a:buNone/>
            </a:pPr>
            <a:endParaRPr lang="en-US" dirty="0">
              <a:solidFill>
                <a:srgbClr val="000000"/>
              </a:solidFill>
              <a:cs typeface="Arial" charset="0"/>
            </a:endParaRPr>
          </a:p>
          <a:p>
            <a:endParaRPr lang="en-US" dirty="0"/>
          </a:p>
        </p:txBody>
      </p:sp>
      <p:pic>
        <p:nvPicPr>
          <p:cNvPr id="6" name="Picture 6" descr="\\ML-SBS\RedirectedFolders\jhurtado\Desktop\Joshua Hurtado\Branding\5 Essentials Icons\5 Essentials - Solo\PNG_TransparentBackground\Exercise_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5290" y="6019800"/>
            <a:ext cx="685800" cy="685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449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thecarinsuranceinsider.com/wp-content/uploads/2008/06/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562350" cy="242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3" name="Picture 8" descr="http://cdn-static.zdnet.com/i/story/60/57/010012/0910_time-technology_kids-texting_400x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2350" y="0"/>
            <a:ext cx="3581400" cy="242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4" name="Picture 13"/>
          <p:cNvPicPr>
            <a:picLocks noChangeAspect="1"/>
          </p:cNvPicPr>
          <p:nvPr/>
        </p:nvPicPr>
        <p:blipFill>
          <a:blip r:embed="rId4" cstate="print">
            <a:extLst>
              <a:ext uri="{28A0092B-C50C-407E-A947-70E740481C1C}">
                <a14:useLocalDpi xmlns:a14="http://schemas.microsoft.com/office/drawing/2010/main" val="0"/>
              </a:ext>
            </a:extLst>
          </a:blip>
          <a:srcRect r="4922"/>
          <a:stretch>
            <a:fillRect/>
          </a:stretch>
        </p:blipFill>
        <p:spPr bwMode="auto">
          <a:xfrm>
            <a:off x="6149975" y="4587875"/>
            <a:ext cx="2981325" cy="225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5" name="Picture 10" descr="http://www.fitproclientrecipes.co.uk/wp-content/uploads/2014/01/bigstock_Reading_In_Bed_3228103b158decdf1c50c450704414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4591050"/>
            <a:ext cx="3025775" cy="224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6" name="Picture 12" descr="http://i.telegraph.co.uk/multimedia/archive/02271/tv_2271634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0925" y="2438400"/>
            <a:ext cx="3000375" cy="213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7" name="Picture 14" descr="http://www.impactlab.com/wp-content/uploads/2009/12/video-gam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0" y="-38100"/>
            <a:ext cx="2000250"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8" name="Picture 1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163" y="2438400"/>
            <a:ext cx="3181350" cy="213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9" name="Picture 16" descr="http://www.travelfreeagents.com/wp-content/uploads/2013/09/Eating-Soup.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4587875"/>
            <a:ext cx="3124200" cy="225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90" name="TextBox 1"/>
          <p:cNvSpPr txBox="1">
            <a:spLocks noChangeArrowheads="1"/>
          </p:cNvSpPr>
          <p:nvPr/>
        </p:nvSpPr>
        <p:spPr bwMode="auto">
          <a:xfrm>
            <a:off x="3211514" y="2663825"/>
            <a:ext cx="2919412" cy="1754326"/>
          </a:xfrm>
          <a:prstGeom prst="rect">
            <a:avLst/>
          </a:prstGeom>
          <a:solidFill>
            <a:schemeClr val="tx1"/>
          </a:solidFill>
          <a:ln>
            <a:noFill/>
          </a:ln>
        </p:spPr>
        <p:txBody>
          <a:bodyPr wrap="square">
            <a:spAutoFit/>
          </a:bodyPr>
          <a:lstStyle>
            <a:lvl1pPr>
              <a:spcBef>
                <a:spcPts val="800"/>
              </a:spcBef>
              <a:buSzPct val="100000"/>
              <a:buFont typeface="Arial" charset="0"/>
              <a:buChar char="•"/>
              <a:defRPr sz="3200">
                <a:solidFill>
                  <a:srgbClr val="000000"/>
                </a:solidFill>
                <a:latin typeface="Calibri" pitchFamily="34" charset="0"/>
                <a:ea typeface="ＭＳ Ｐゴシック" pitchFamily="34" charset="-128"/>
              </a:defRPr>
            </a:lvl1pPr>
            <a:lvl2pPr marL="742950" indent="-285750">
              <a:spcBef>
                <a:spcPts val="700"/>
              </a:spcBef>
              <a:buSzPct val="100000"/>
              <a:buFont typeface="Arial" charset="0"/>
              <a:buChar char="–"/>
              <a:defRPr sz="2800">
                <a:solidFill>
                  <a:srgbClr val="000000"/>
                </a:solidFill>
                <a:latin typeface="Calibri" pitchFamily="34" charset="0"/>
                <a:ea typeface="ＭＳ Ｐゴシック" pitchFamily="34" charset="-128"/>
              </a:defRPr>
            </a:lvl2pPr>
            <a:lvl3pPr marL="1143000" indent="-228600">
              <a:spcBef>
                <a:spcPts val="600"/>
              </a:spcBef>
              <a:buSzPct val="100000"/>
              <a:buFont typeface="Arial" charset="0"/>
              <a:buChar char="•"/>
              <a:defRPr sz="2400">
                <a:solidFill>
                  <a:srgbClr val="000000"/>
                </a:solidFill>
                <a:latin typeface="Calibri" pitchFamily="34" charset="0"/>
                <a:ea typeface="ＭＳ Ｐゴシック" pitchFamily="34" charset="-128"/>
              </a:defRPr>
            </a:lvl3pPr>
            <a:lvl4pPr marL="1600200" indent="-228600">
              <a:spcBef>
                <a:spcPts val="500"/>
              </a:spcBef>
              <a:buSzPct val="100000"/>
              <a:buFont typeface="Arial" charset="0"/>
              <a:buChar char="–"/>
              <a:defRPr sz="2000">
                <a:solidFill>
                  <a:srgbClr val="000000"/>
                </a:solidFill>
                <a:latin typeface="Calibri" pitchFamily="34" charset="0"/>
                <a:ea typeface="ＭＳ Ｐゴシック" pitchFamily="34" charset="-128"/>
              </a:defRPr>
            </a:lvl4pPr>
            <a:lvl5pPr marL="2057400" indent="-228600">
              <a:spcBef>
                <a:spcPts val="500"/>
              </a:spcBef>
              <a:buSzPct val="100000"/>
              <a:buFont typeface="Arial" charset="0"/>
              <a:buChar char="»"/>
              <a:defRPr sz="2000">
                <a:solidFill>
                  <a:srgbClr val="000000"/>
                </a:solidFill>
                <a:latin typeface="Calibri" pitchFamily="34" charset="0"/>
                <a:ea typeface="ＭＳ Ｐゴシック" pitchFamily="34" charset="-128"/>
              </a:defRPr>
            </a:lvl5pPr>
            <a:lvl6pPr marL="25146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6pPr>
            <a:lvl7pPr marL="29718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7pPr>
            <a:lvl8pPr marL="34290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8pPr>
            <a:lvl9pPr marL="38862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9pPr>
          </a:lstStyle>
          <a:p>
            <a:pPr algn="ctr">
              <a:spcBef>
                <a:spcPct val="0"/>
              </a:spcBef>
              <a:buSzTx/>
              <a:buFontTx/>
              <a:buNone/>
            </a:pPr>
            <a:r>
              <a:rPr lang="en-US" altLang="en-US" sz="3600" dirty="0">
                <a:solidFill>
                  <a:schemeClr val="bg1"/>
                </a:solidFill>
                <a:latin typeface="Arial" charset="0"/>
              </a:rPr>
              <a:t>BAD HABITS</a:t>
            </a:r>
          </a:p>
          <a:p>
            <a:pPr algn="ctr">
              <a:spcBef>
                <a:spcPct val="0"/>
              </a:spcBef>
              <a:buSzTx/>
              <a:buFontTx/>
              <a:buNone/>
            </a:pPr>
            <a:r>
              <a:rPr lang="en-US" altLang="en-US" sz="3600" dirty="0">
                <a:solidFill>
                  <a:schemeClr val="bg1"/>
                </a:solidFill>
                <a:latin typeface="Arial" charset="0"/>
              </a:rPr>
              <a:t>ADD</a:t>
            </a:r>
          </a:p>
          <a:p>
            <a:pPr algn="ctr">
              <a:spcBef>
                <a:spcPct val="0"/>
              </a:spcBef>
              <a:buSzTx/>
              <a:buFontTx/>
              <a:buNone/>
            </a:pPr>
            <a:r>
              <a:rPr lang="en-US" altLang="en-US" sz="3600" dirty="0">
                <a:solidFill>
                  <a:schemeClr val="bg1"/>
                </a:solidFill>
                <a:latin typeface="Arial" charset="0"/>
              </a:rPr>
              <a:t>TOGETHER</a:t>
            </a:r>
          </a:p>
        </p:txBody>
      </p:sp>
    </p:spTree>
    <p:extLst>
      <p:ext uri="{BB962C8B-B14F-4D97-AF65-F5344CB8AC3E}">
        <p14:creationId xmlns:p14="http://schemas.microsoft.com/office/powerpoint/2010/main" val="2193914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Books and brochures native files\The Corporate Health Concierge\The Corporate Health Concierge Folder\Links\abnorm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599" y="1371600"/>
            <a:ext cx="1943101" cy="2590801"/>
          </a:xfrm>
          <a:prstGeom prst="rect">
            <a:avLst/>
          </a:prstGeom>
          <a:noFill/>
          <a:extLst>
            <a:ext uri="{909E8E84-426E-40dd-AFC4-6F175D3DCCD1}">
              <a14:hiddenFill xmlns="" xmlns:a14="http://schemas.microsoft.com/office/drawing/2010/main">
                <a:solidFill>
                  <a:srgbClr val="FFFFFF"/>
                </a:solidFill>
              </a14:hiddenFill>
            </a:ext>
          </a:extLst>
        </p:spPr>
      </p:pic>
      <p:pic>
        <p:nvPicPr>
          <p:cNvPr id="6147" name="Picture 3" descr="P:\Books and brochures native files\The Corporate Health Concierge\The Corporate Health Concierge Folder\Links\normal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9300" y="1371600"/>
            <a:ext cx="1943100" cy="25908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3"/>
          <p:cNvSpPr>
            <a:spLocks noGrp="1"/>
          </p:cNvSpPr>
          <p:nvPr>
            <p:ph type="title"/>
          </p:nvPr>
        </p:nvSpPr>
        <p:spPr>
          <a:xfrm>
            <a:off x="457200" y="460842"/>
            <a:ext cx="8229600" cy="1143000"/>
          </a:xfrm>
        </p:spPr>
        <p:txBody>
          <a:bodyPr/>
          <a:lstStyle/>
          <a:p>
            <a:r>
              <a:rPr lang="en-US" dirty="0">
                <a:latin typeface="Quicksand" panose="02000503000000000000" pitchFamily="2" charset="0"/>
              </a:rPr>
              <a:t>Cervical Curve</a:t>
            </a:r>
          </a:p>
        </p:txBody>
      </p:sp>
      <p:pic>
        <p:nvPicPr>
          <p:cNvPr id="6148" name="Picture 4" descr="P:\Books and brochures native files\The Corporate Health Concierge\The Corporate Health Concierge Folder\Links\phase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57200" y="4159624"/>
            <a:ext cx="1993526" cy="2658034"/>
          </a:xfrm>
          <a:prstGeom prst="rect">
            <a:avLst/>
          </a:prstGeom>
          <a:noFill/>
          <a:extLst>
            <a:ext uri="{909E8E84-426E-40dd-AFC4-6F175D3DCCD1}">
              <a14:hiddenFill xmlns="" xmlns:a14="http://schemas.microsoft.com/office/drawing/2010/main">
                <a:solidFill>
                  <a:srgbClr val="FFFFFF"/>
                </a:solidFill>
              </a14:hiddenFill>
            </a:ext>
          </a:extLst>
        </p:spPr>
      </p:pic>
      <p:pic>
        <p:nvPicPr>
          <p:cNvPr id="6149" name="Picture 5" descr="P:\Books and brochures native files\The Corporate Health Concierge\The Corporate Health Concierge Folder\Links\Phase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677210" y="4159623"/>
            <a:ext cx="1993526" cy="2658035"/>
          </a:xfrm>
          <a:prstGeom prst="rect">
            <a:avLst/>
          </a:prstGeom>
          <a:noFill/>
          <a:extLst>
            <a:ext uri="{909E8E84-426E-40dd-AFC4-6F175D3DCCD1}">
              <a14:hiddenFill xmlns="" xmlns:a14="http://schemas.microsoft.com/office/drawing/2010/main">
                <a:solidFill>
                  <a:srgbClr val="FFFFFF"/>
                </a:solidFill>
              </a14:hiddenFill>
            </a:ext>
          </a:extLst>
        </p:spPr>
      </p:pic>
      <p:pic>
        <p:nvPicPr>
          <p:cNvPr id="6150" name="Picture 6" descr="P:\Books and brochures native files\The Corporate Health Concierge\The Corporate Health Concierge Folder\Links\phase 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807573" y="4159623"/>
            <a:ext cx="1993527" cy="2658035"/>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539563" y="3817187"/>
            <a:ext cx="1828800" cy="369332"/>
          </a:xfrm>
          <a:prstGeom prst="rect">
            <a:avLst/>
          </a:prstGeom>
          <a:noFill/>
        </p:spPr>
        <p:txBody>
          <a:bodyPr wrap="square" rtlCol="0">
            <a:spAutoFit/>
          </a:bodyPr>
          <a:lstStyle/>
          <a:p>
            <a:pPr algn="ctr"/>
            <a:r>
              <a:rPr lang="en-US" dirty="0">
                <a:latin typeface="Quicksand" panose="02000503000000000000" pitchFamily="2" charset="0"/>
              </a:rPr>
              <a:t>Phase 1</a:t>
            </a:r>
          </a:p>
        </p:txBody>
      </p:sp>
      <p:sp>
        <p:nvSpPr>
          <p:cNvPr id="12" name="TextBox 11"/>
          <p:cNvSpPr txBox="1"/>
          <p:nvPr/>
        </p:nvSpPr>
        <p:spPr>
          <a:xfrm>
            <a:off x="3759573" y="3817187"/>
            <a:ext cx="1828800" cy="369332"/>
          </a:xfrm>
          <a:prstGeom prst="rect">
            <a:avLst/>
          </a:prstGeom>
          <a:noFill/>
        </p:spPr>
        <p:txBody>
          <a:bodyPr wrap="square" rtlCol="0">
            <a:spAutoFit/>
          </a:bodyPr>
          <a:lstStyle/>
          <a:p>
            <a:pPr algn="ctr"/>
            <a:r>
              <a:rPr lang="en-US" dirty="0">
                <a:latin typeface="Quicksand" panose="02000503000000000000" pitchFamily="2" charset="0"/>
              </a:rPr>
              <a:t>Phase 2</a:t>
            </a:r>
          </a:p>
        </p:txBody>
      </p:sp>
      <p:sp>
        <p:nvSpPr>
          <p:cNvPr id="13" name="TextBox 12"/>
          <p:cNvSpPr txBox="1"/>
          <p:nvPr/>
        </p:nvSpPr>
        <p:spPr>
          <a:xfrm>
            <a:off x="6889936" y="3817187"/>
            <a:ext cx="1828800" cy="369332"/>
          </a:xfrm>
          <a:prstGeom prst="rect">
            <a:avLst/>
          </a:prstGeom>
          <a:noFill/>
        </p:spPr>
        <p:txBody>
          <a:bodyPr wrap="square" rtlCol="0">
            <a:spAutoFit/>
          </a:bodyPr>
          <a:lstStyle/>
          <a:p>
            <a:pPr algn="ctr"/>
            <a:r>
              <a:rPr lang="en-US" dirty="0">
                <a:latin typeface="Quicksand" panose="02000503000000000000" pitchFamily="2" charset="0"/>
              </a:rPr>
              <a:t>Phase 3</a:t>
            </a:r>
          </a:p>
        </p:txBody>
      </p:sp>
    </p:spTree>
    <p:extLst>
      <p:ext uri="{BB962C8B-B14F-4D97-AF65-F5344CB8AC3E}">
        <p14:creationId xmlns:p14="http://schemas.microsoft.com/office/powerpoint/2010/main" val="3715529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3"/>
          <p:cNvSpPr txBox="1">
            <a:spLocks noChangeArrowheads="1"/>
          </p:cNvSpPr>
          <p:nvPr/>
        </p:nvSpPr>
        <p:spPr bwMode="auto">
          <a:xfrm>
            <a:off x="457200" y="304800"/>
            <a:ext cx="8229600" cy="708025"/>
          </a:xfrm>
          <a:prstGeom prst="rect">
            <a:avLst/>
          </a:prstGeom>
          <a:solidFill>
            <a:srgbClr val="FF0000"/>
          </a:solidFill>
          <a:ln w="9528">
            <a:solidFill>
              <a:srgbClr val="000000"/>
            </a:solidFill>
            <a:miter lim="800000"/>
            <a:headEnd/>
            <a:tailEnd/>
          </a:ln>
        </p:spPr>
        <p:txBody>
          <a:bodyPr anchorCtr="1">
            <a:spAutoFit/>
          </a:bodyPr>
          <a:lstStyle>
            <a:lvl1pPr>
              <a:spcBef>
                <a:spcPts val="800"/>
              </a:spcBef>
              <a:buSzPct val="100000"/>
              <a:buFont typeface="Arial" charset="0"/>
              <a:buChar char="•"/>
              <a:defRPr sz="3200">
                <a:solidFill>
                  <a:srgbClr val="000000"/>
                </a:solidFill>
                <a:latin typeface="Calibri" pitchFamily="34" charset="0"/>
                <a:ea typeface="ＭＳ Ｐゴシック" pitchFamily="34" charset="-128"/>
              </a:defRPr>
            </a:lvl1pPr>
            <a:lvl2pPr marL="742950" indent="-285750">
              <a:spcBef>
                <a:spcPts val="700"/>
              </a:spcBef>
              <a:buSzPct val="100000"/>
              <a:buFont typeface="Arial" charset="0"/>
              <a:buChar char="–"/>
              <a:defRPr sz="2800">
                <a:solidFill>
                  <a:srgbClr val="000000"/>
                </a:solidFill>
                <a:latin typeface="Calibri" pitchFamily="34" charset="0"/>
                <a:ea typeface="ＭＳ Ｐゴシック" pitchFamily="34" charset="-128"/>
              </a:defRPr>
            </a:lvl2pPr>
            <a:lvl3pPr marL="1143000" indent="-228600">
              <a:spcBef>
                <a:spcPts val="600"/>
              </a:spcBef>
              <a:buSzPct val="100000"/>
              <a:buFont typeface="Arial" charset="0"/>
              <a:buChar char="•"/>
              <a:defRPr sz="2400">
                <a:solidFill>
                  <a:srgbClr val="000000"/>
                </a:solidFill>
                <a:latin typeface="Calibri" pitchFamily="34" charset="0"/>
                <a:ea typeface="ＭＳ Ｐゴシック" pitchFamily="34" charset="-128"/>
              </a:defRPr>
            </a:lvl3pPr>
            <a:lvl4pPr marL="1600200" indent="-228600">
              <a:spcBef>
                <a:spcPts val="500"/>
              </a:spcBef>
              <a:buSzPct val="100000"/>
              <a:buFont typeface="Arial" charset="0"/>
              <a:buChar char="–"/>
              <a:defRPr sz="2000">
                <a:solidFill>
                  <a:srgbClr val="000000"/>
                </a:solidFill>
                <a:latin typeface="Calibri" pitchFamily="34" charset="0"/>
                <a:ea typeface="ＭＳ Ｐゴシック" pitchFamily="34" charset="-128"/>
              </a:defRPr>
            </a:lvl4pPr>
            <a:lvl5pPr marL="2057400" indent="-228600">
              <a:spcBef>
                <a:spcPts val="500"/>
              </a:spcBef>
              <a:buSzPct val="100000"/>
              <a:buFont typeface="Arial" charset="0"/>
              <a:buChar char="»"/>
              <a:defRPr sz="2000">
                <a:solidFill>
                  <a:srgbClr val="000000"/>
                </a:solidFill>
                <a:latin typeface="Calibri" pitchFamily="34" charset="0"/>
                <a:ea typeface="ＭＳ Ｐゴシック" pitchFamily="34" charset="-128"/>
              </a:defRPr>
            </a:lvl5pPr>
            <a:lvl6pPr marL="25146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6pPr>
            <a:lvl7pPr marL="29718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7pPr>
            <a:lvl8pPr marL="34290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8pPr>
            <a:lvl9pPr marL="38862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9pPr>
          </a:lstStyle>
          <a:p>
            <a:pPr algn="ctr" eaLnBrk="1" hangingPunct="1">
              <a:spcBef>
                <a:spcPct val="0"/>
              </a:spcBef>
              <a:buSzTx/>
              <a:buFontTx/>
              <a:buNone/>
            </a:pPr>
            <a:r>
              <a:rPr lang="en-US" altLang="en-US" sz="4000" b="1">
                <a:solidFill>
                  <a:srgbClr val="FFFFFF"/>
                </a:solidFill>
                <a:latin typeface="Arial" charset="0"/>
                <a:cs typeface="Arial" charset="0"/>
              </a:rPr>
              <a:t>Body Signals</a:t>
            </a:r>
          </a:p>
        </p:txBody>
      </p:sp>
      <p:pic>
        <p:nvPicPr>
          <p:cNvPr id="4" name="Picture 1" descr="headache1__1317065164_9727.jpg"/>
          <p:cNvPicPr>
            <a:picLocks/>
          </p:cNvPicPr>
          <p:nvPr/>
        </p:nvPicPr>
        <p:blipFill>
          <a:blip r:embed="rId3"/>
          <a:srcRect/>
          <a:stretch>
            <a:fillRect/>
          </a:stretch>
        </p:blipFill>
        <p:spPr bwMode="auto">
          <a:xfrm>
            <a:off x="457200" y="1066800"/>
            <a:ext cx="2209800" cy="2084388"/>
          </a:xfrm>
          <a:prstGeom prst="rect">
            <a:avLst/>
          </a:prstGeom>
          <a:noFill/>
          <a:ln w="9525">
            <a:solidFill>
              <a:schemeClr val="tx1">
                <a:lumMod val="50000"/>
                <a:lumOff val="50000"/>
              </a:schemeClr>
            </a:solidFill>
            <a:miter lim="800000"/>
            <a:headEnd/>
            <a:tailEnd/>
          </a:ln>
        </p:spPr>
      </p:pic>
      <p:pic>
        <p:nvPicPr>
          <p:cNvPr id="5" name="Picture 4"/>
          <p:cNvPicPr>
            <a:picLocks/>
          </p:cNvPicPr>
          <p:nvPr/>
        </p:nvPicPr>
        <p:blipFill>
          <a:blip r:embed="rId4"/>
          <a:stretch>
            <a:fillRect/>
          </a:stretch>
        </p:blipFill>
        <p:spPr>
          <a:xfrm>
            <a:off x="2819400" y="1066800"/>
            <a:ext cx="1752600" cy="2084388"/>
          </a:xfrm>
          <a:prstGeom prst="rect">
            <a:avLst/>
          </a:prstGeom>
          <a:ln>
            <a:solidFill>
              <a:schemeClr val="tx1">
                <a:lumMod val="50000"/>
                <a:lumOff val="50000"/>
              </a:schemeClr>
            </a:solidFill>
          </a:ln>
        </p:spPr>
      </p:pic>
      <p:pic>
        <p:nvPicPr>
          <p:cNvPr id="29698" name="Picture 2" descr="http://www.healthsciencewellness.com/wp-content/uploads/2012/04/photo_280_5_frozen_shoulder-400x423.jpg"/>
          <p:cNvPicPr>
            <a:picLocks noChangeArrowheads="1"/>
          </p:cNvPicPr>
          <p:nvPr/>
        </p:nvPicPr>
        <p:blipFill>
          <a:blip r:embed="rId5"/>
          <a:srcRect/>
          <a:stretch>
            <a:fillRect/>
          </a:stretch>
        </p:blipFill>
        <p:spPr bwMode="auto">
          <a:xfrm>
            <a:off x="4724400" y="1066800"/>
            <a:ext cx="1676400" cy="2084388"/>
          </a:xfrm>
          <a:prstGeom prst="rect">
            <a:avLst/>
          </a:prstGeom>
          <a:noFill/>
          <a:ln>
            <a:solidFill>
              <a:schemeClr val="tx1">
                <a:lumMod val="50000"/>
                <a:lumOff val="50000"/>
              </a:schemeClr>
            </a:solidFill>
          </a:ln>
        </p:spPr>
      </p:pic>
      <p:pic>
        <p:nvPicPr>
          <p:cNvPr id="29700" name="Picture 4" descr="https://encrypted-tbn1.gstatic.com/images?q=tbn:ANd9GcQPXidQJHFDCN46Be_cDFDkNvtRnYXnKkg7iiuYX48p7_McidxD"/>
          <p:cNvPicPr>
            <a:picLocks noChangeAspect="1" noChangeArrowheads="1"/>
          </p:cNvPicPr>
          <p:nvPr/>
        </p:nvPicPr>
        <p:blipFill>
          <a:blip r:embed="rId6"/>
          <a:srcRect/>
          <a:stretch>
            <a:fillRect/>
          </a:stretch>
        </p:blipFill>
        <p:spPr bwMode="auto">
          <a:xfrm>
            <a:off x="457200" y="3886200"/>
            <a:ext cx="2209800" cy="2228850"/>
          </a:xfrm>
          <a:prstGeom prst="rect">
            <a:avLst/>
          </a:prstGeom>
          <a:noFill/>
          <a:ln>
            <a:solidFill>
              <a:schemeClr val="tx1">
                <a:lumMod val="50000"/>
                <a:lumOff val="50000"/>
              </a:schemeClr>
            </a:solidFill>
          </a:ln>
        </p:spPr>
      </p:pic>
      <p:pic>
        <p:nvPicPr>
          <p:cNvPr id="29702" name="Picture 6" descr="http://advacaremn.com/dark/wp-content/uploads/low-back-pain.jpg"/>
          <p:cNvPicPr>
            <a:picLocks noChangeAspect="1" noChangeArrowheads="1"/>
          </p:cNvPicPr>
          <p:nvPr/>
        </p:nvPicPr>
        <p:blipFill>
          <a:blip r:embed="rId7"/>
          <a:srcRect l="4444" r="14444"/>
          <a:stretch>
            <a:fillRect/>
          </a:stretch>
        </p:blipFill>
        <p:spPr bwMode="auto">
          <a:xfrm>
            <a:off x="6538913" y="1066800"/>
            <a:ext cx="2147887" cy="2084388"/>
          </a:xfrm>
          <a:prstGeom prst="rect">
            <a:avLst/>
          </a:prstGeom>
          <a:noFill/>
          <a:ln>
            <a:solidFill>
              <a:schemeClr val="tx1">
                <a:lumMod val="50000"/>
                <a:lumOff val="50000"/>
              </a:schemeClr>
            </a:solidFill>
          </a:ln>
        </p:spPr>
      </p:pic>
      <p:pic>
        <p:nvPicPr>
          <p:cNvPr id="29704" name="Picture 8" descr="http://www.labbulletin.com/custom/The%20Ergonomics%20of%20Pipetting%20White%20Paper%20.jpg"/>
          <p:cNvPicPr>
            <a:picLocks noChangeAspect="1" noChangeArrowheads="1"/>
          </p:cNvPicPr>
          <p:nvPr/>
        </p:nvPicPr>
        <p:blipFill>
          <a:blip r:embed="rId8"/>
          <a:srcRect/>
          <a:stretch>
            <a:fillRect/>
          </a:stretch>
        </p:blipFill>
        <p:spPr bwMode="auto">
          <a:xfrm>
            <a:off x="2819400" y="3886200"/>
            <a:ext cx="3048000" cy="2209800"/>
          </a:xfrm>
          <a:prstGeom prst="rect">
            <a:avLst/>
          </a:prstGeom>
          <a:noFill/>
          <a:ln>
            <a:solidFill>
              <a:schemeClr val="tx1">
                <a:lumMod val="50000"/>
                <a:lumOff val="50000"/>
              </a:schemeClr>
            </a:solidFill>
          </a:ln>
        </p:spPr>
      </p:pic>
      <p:pic>
        <p:nvPicPr>
          <p:cNvPr id="29706" name="Picture 10" descr="http://www.howtoimproveeyesightwithoutsurgery.com/wp-content/uploads/2012/05/Eye-Strain-Treatment.jpg"/>
          <p:cNvPicPr>
            <a:picLocks noChangeAspect="1" noChangeArrowheads="1"/>
          </p:cNvPicPr>
          <p:nvPr/>
        </p:nvPicPr>
        <p:blipFill>
          <a:blip r:embed="rId9"/>
          <a:srcRect/>
          <a:stretch>
            <a:fillRect/>
          </a:stretch>
        </p:blipFill>
        <p:spPr bwMode="auto">
          <a:xfrm>
            <a:off x="5991225" y="3886200"/>
            <a:ext cx="2690813" cy="2209800"/>
          </a:xfrm>
          <a:prstGeom prst="rect">
            <a:avLst/>
          </a:prstGeom>
          <a:noFill/>
          <a:ln>
            <a:solidFill>
              <a:schemeClr val="tx1">
                <a:lumMod val="50000"/>
                <a:lumOff val="50000"/>
              </a:schemeClr>
            </a:solidFill>
          </a:ln>
        </p:spPr>
      </p:pic>
      <p:sp>
        <p:nvSpPr>
          <p:cNvPr id="21514" name="TextBox 10"/>
          <p:cNvSpPr txBox="1">
            <a:spLocks noChangeArrowheads="1"/>
          </p:cNvSpPr>
          <p:nvPr/>
        </p:nvSpPr>
        <p:spPr bwMode="auto">
          <a:xfrm>
            <a:off x="457200" y="3190875"/>
            <a:ext cx="22098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Arial" charset="0"/>
              <a:buChar char="•"/>
              <a:defRPr sz="3200">
                <a:solidFill>
                  <a:srgbClr val="000000"/>
                </a:solidFill>
                <a:latin typeface="Calibri" pitchFamily="34" charset="0"/>
                <a:ea typeface="ＭＳ Ｐゴシック" pitchFamily="34" charset="-128"/>
              </a:defRPr>
            </a:lvl1pPr>
            <a:lvl2pPr marL="742950" indent="-285750">
              <a:spcBef>
                <a:spcPts val="700"/>
              </a:spcBef>
              <a:buSzPct val="100000"/>
              <a:buFont typeface="Arial" charset="0"/>
              <a:buChar char="–"/>
              <a:defRPr sz="2800">
                <a:solidFill>
                  <a:srgbClr val="000000"/>
                </a:solidFill>
                <a:latin typeface="Calibri" pitchFamily="34" charset="0"/>
                <a:ea typeface="ＭＳ Ｐゴシック" pitchFamily="34" charset="-128"/>
              </a:defRPr>
            </a:lvl2pPr>
            <a:lvl3pPr marL="1143000" indent="-228600">
              <a:spcBef>
                <a:spcPts val="600"/>
              </a:spcBef>
              <a:buSzPct val="100000"/>
              <a:buFont typeface="Arial" charset="0"/>
              <a:buChar char="•"/>
              <a:defRPr sz="2400">
                <a:solidFill>
                  <a:srgbClr val="000000"/>
                </a:solidFill>
                <a:latin typeface="Calibri" pitchFamily="34" charset="0"/>
                <a:ea typeface="ＭＳ Ｐゴシック" pitchFamily="34" charset="-128"/>
              </a:defRPr>
            </a:lvl3pPr>
            <a:lvl4pPr marL="1600200" indent="-228600">
              <a:spcBef>
                <a:spcPts val="500"/>
              </a:spcBef>
              <a:buSzPct val="100000"/>
              <a:buFont typeface="Arial" charset="0"/>
              <a:buChar char="–"/>
              <a:defRPr sz="2000">
                <a:solidFill>
                  <a:srgbClr val="000000"/>
                </a:solidFill>
                <a:latin typeface="Calibri" pitchFamily="34" charset="0"/>
                <a:ea typeface="ＭＳ Ｐゴシック" pitchFamily="34" charset="-128"/>
              </a:defRPr>
            </a:lvl4pPr>
            <a:lvl5pPr marL="2057400" indent="-228600">
              <a:spcBef>
                <a:spcPts val="500"/>
              </a:spcBef>
              <a:buSzPct val="100000"/>
              <a:buFont typeface="Arial" charset="0"/>
              <a:buChar char="»"/>
              <a:defRPr sz="2000">
                <a:solidFill>
                  <a:srgbClr val="000000"/>
                </a:solidFill>
                <a:latin typeface="Calibri" pitchFamily="34" charset="0"/>
                <a:ea typeface="ＭＳ Ｐゴシック" pitchFamily="34" charset="-128"/>
              </a:defRPr>
            </a:lvl5pPr>
            <a:lvl6pPr marL="25146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6pPr>
            <a:lvl7pPr marL="29718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7pPr>
            <a:lvl8pPr marL="34290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8pPr>
            <a:lvl9pPr marL="38862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9pPr>
          </a:lstStyle>
          <a:p>
            <a:pPr algn="ctr" eaLnBrk="1" hangingPunct="1">
              <a:spcBef>
                <a:spcPct val="0"/>
              </a:spcBef>
              <a:buSzTx/>
              <a:buFontTx/>
              <a:buNone/>
            </a:pPr>
            <a:r>
              <a:rPr lang="en-US" altLang="en-US" sz="2000">
                <a:solidFill>
                  <a:schemeClr val="tx1"/>
                </a:solidFill>
                <a:latin typeface="Arial" charset="0"/>
                <a:cs typeface="Arial" charset="0"/>
              </a:rPr>
              <a:t>Headaches</a:t>
            </a:r>
          </a:p>
        </p:txBody>
      </p:sp>
      <p:sp>
        <p:nvSpPr>
          <p:cNvPr id="21515" name="TextBox 11"/>
          <p:cNvSpPr txBox="1">
            <a:spLocks noChangeArrowheads="1"/>
          </p:cNvSpPr>
          <p:nvPr/>
        </p:nvSpPr>
        <p:spPr bwMode="auto">
          <a:xfrm>
            <a:off x="2819400" y="3181350"/>
            <a:ext cx="17526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Arial" charset="0"/>
              <a:buChar char="•"/>
              <a:defRPr sz="3200">
                <a:solidFill>
                  <a:srgbClr val="000000"/>
                </a:solidFill>
                <a:latin typeface="Calibri" pitchFamily="34" charset="0"/>
                <a:ea typeface="ＭＳ Ｐゴシック" pitchFamily="34" charset="-128"/>
              </a:defRPr>
            </a:lvl1pPr>
            <a:lvl2pPr marL="742950" indent="-285750">
              <a:spcBef>
                <a:spcPts val="700"/>
              </a:spcBef>
              <a:buSzPct val="100000"/>
              <a:buFont typeface="Arial" charset="0"/>
              <a:buChar char="–"/>
              <a:defRPr sz="2800">
                <a:solidFill>
                  <a:srgbClr val="000000"/>
                </a:solidFill>
                <a:latin typeface="Calibri" pitchFamily="34" charset="0"/>
                <a:ea typeface="ＭＳ Ｐゴシック" pitchFamily="34" charset="-128"/>
              </a:defRPr>
            </a:lvl2pPr>
            <a:lvl3pPr marL="1143000" indent="-228600">
              <a:spcBef>
                <a:spcPts val="600"/>
              </a:spcBef>
              <a:buSzPct val="100000"/>
              <a:buFont typeface="Arial" charset="0"/>
              <a:buChar char="•"/>
              <a:defRPr sz="2400">
                <a:solidFill>
                  <a:srgbClr val="000000"/>
                </a:solidFill>
                <a:latin typeface="Calibri" pitchFamily="34" charset="0"/>
                <a:ea typeface="ＭＳ Ｐゴシック" pitchFamily="34" charset="-128"/>
              </a:defRPr>
            </a:lvl3pPr>
            <a:lvl4pPr marL="1600200" indent="-228600">
              <a:spcBef>
                <a:spcPts val="500"/>
              </a:spcBef>
              <a:buSzPct val="100000"/>
              <a:buFont typeface="Arial" charset="0"/>
              <a:buChar char="–"/>
              <a:defRPr sz="2000">
                <a:solidFill>
                  <a:srgbClr val="000000"/>
                </a:solidFill>
                <a:latin typeface="Calibri" pitchFamily="34" charset="0"/>
                <a:ea typeface="ＭＳ Ｐゴシック" pitchFamily="34" charset="-128"/>
              </a:defRPr>
            </a:lvl4pPr>
            <a:lvl5pPr marL="2057400" indent="-228600">
              <a:spcBef>
                <a:spcPts val="500"/>
              </a:spcBef>
              <a:buSzPct val="100000"/>
              <a:buFont typeface="Arial" charset="0"/>
              <a:buChar char="»"/>
              <a:defRPr sz="2000">
                <a:solidFill>
                  <a:srgbClr val="000000"/>
                </a:solidFill>
                <a:latin typeface="Calibri" pitchFamily="34" charset="0"/>
                <a:ea typeface="ＭＳ Ｐゴシック" pitchFamily="34" charset="-128"/>
              </a:defRPr>
            </a:lvl5pPr>
            <a:lvl6pPr marL="25146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6pPr>
            <a:lvl7pPr marL="29718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7pPr>
            <a:lvl8pPr marL="34290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8pPr>
            <a:lvl9pPr marL="38862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9pPr>
          </a:lstStyle>
          <a:p>
            <a:pPr algn="ctr" eaLnBrk="1" hangingPunct="1">
              <a:spcBef>
                <a:spcPct val="0"/>
              </a:spcBef>
              <a:buSzTx/>
              <a:buFontTx/>
              <a:buNone/>
            </a:pPr>
            <a:r>
              <a:rPr lang="en-US" altLang="en-US" sz="2000">
                <a:solidFill>
                  <a:schemeClr val="tx1"/>
                </a:solidFill>
                <a:latin typeface="Arial" charset="0"/>
                <a:cs typeface="Arial" charset="0"/>
              </a:rPr>
              <a:t>Neck Soreness</a:t>
            </a:r>
          </a:p>
        </p:txBody>
      </p:sp>
      <p:sp>
        <p:nvSpPr>
          <p:cNvPr id="21516" name="TextBox 12"/>
          <p:cNvSpPr txBox="1">
            <a:spLocks noChangeArrowheads="1"/>
          </p:cNvSpPr>
          <p:nvPr/>
        </p:nvSpPr>
        <p:spPr bwMode="auto">
          <a:xfrm>
            <a:off x="4724400" y="3181350"/>
            <a:ext cx="16764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Arial" charset="0"/>
              <a:buChar char="•"/>
              <a:defRPr sz="3200">
                <a:solidFill>
                  <a:srgbClr val="000000"/>
                </a:solidFill>
                <a:latin typeface="Calibri" pitchFamily="34" charset="0"/>
                <a:ea typeface="ＭＳ Ｐゴシック" pitchFamily="34" charset="-128"/>
              </a:defRPr>
            </a:lvl1pPr>
            <a:lvl2pPr marL="742950" indent="-285750">
              <a:spcBef>
                <a:spcPts val="700"/>
              </a:spcBef>
              <a:buSzPct val="100000"/>
              <a:buFont typeface="Arial" charset="0"/>
              <a:buChar char="–"/>
              <a:defRPr sz="2800">
                <a:solidFill>
                  <a:srgbClr val="000000"/>
                </a:solidFill>
                <a:latin typeface="Calibri" pitchFamily="34" charset="0"/>
                <a:ea typeface="ＭＳ Ｐゴシック" pitchFamily="34" charset="-128"/>
              </a:defRPr>
            </a:lvl2pPr>
            <a:lvl3pPr marL="1143000" indent="-228600">
              <a:spcBef>
                <a:spcPts val="600"/>
              </a:spcBef>
              <a:buSzPct val="100000"/>
              <a:buFont typeface="Arial" charset="0"/>
              <a:buChar char="•"/>
              <a:defRPr sz="2400">
                <a:solidFill>
                  <a:srgbClr val="000000"/>
                </a:solidFill>
                <a:latin typeface="Calibri" pitchFamily="34" charset="0"/>
                <a:ea typeface="ＭＳ Ｐゴシック" pitchFamily="34" charset="-128"/>
              </a:defRPr>
            </a:lvl3pPr>
            <a:lvl4pPr marL="1600200" indent="-228600">
              <a:spcBef>
                <a:spcPts val="500"/>
              </a:spcBef>
              <a:buSzPct val="100000"/>
              <a:buFont typeface="Arial" charset="0"/>
              <a:buChar char="–"/>
              <a:defRPr sz="2000">
                <a:solidFill>
                  <a:srgbClr val="000000"/>
                </a:solidFill>
                <a:latin typeface="Calibri" pitchFamily="34" charset="0"/>
                <a:ea typeface="ＭＳ Ｐゴシック" pitchFamily="34" charset="-128"/>
              </a:defRPr>
            </a:lvl4pPr>
            <a:lvl5pPr marL="2057400" indent="-228600">
              <a:spcBef>
                <a:spcPts val="500"/>
              </a:spcBef>
              <a:buSzPct val="100000"/>
              <a:buFont typeface="Arial" charset="0"/>
              <a:buChar char="»"/>
              <a:defRPr sz="2000">
                <a:solidFill>
                  <a:srgbClr val="000000"/>
                </a:solidFill>
                <a:latin typeface="Calibri" pitchFamily="34" charset="0"/>
                <a:ea typeface="ＭＳ Ｐゴシック" pitchFamily="34" charset="-128"/>
              </a:defRPr>
            </a:lvl5pPr>
            <a:lvl6pPr marL="25146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6pPr>
            <a:lvl7pPr marL="29718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7pPr>
            <a:lvl8pPr marL="34290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8pPr>
            <a:lvl9pPr marL="38862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9pPr>
          </a:lstStyle>
          <a:p>
            <a:pPr algn="ctr" eaLnBrk="1" hangingPunct="1">
              <a:spcBef>
                <a:spcPct val="0"/>
              </a:spcBef>
              <a:buSzTx/>
              <a:buFontTx/>
              <a:buNone/>
            </a:pPr>
            <a:r>
              <a:rPr lang="en-US" altLang="en-US" sz="2000">
                <a:solidFill>
                  <a:schemeClr val="tx1"/>
                </a:solidFill>
                <a:latin typeface="Arial" charset="0"/>
                <a:cs typeface="Arial" charset="0"/>
              </a:rPr>
              <a:t>Shoulder Stiffness</a:t>
            </a:r>
          </a:p>
        </p:txBody>
      </p:sp>
      <p:sp>
        <p:nvSpPr>
          <p:cNvPr id="21517" name="TextBox 13"/>
          <p:cNvSpPr txBox="1">
            <a:spLocks noChangeArrowheads="1"/>
          </p:cNvSpPr>
          <p:nvPr/>
        </p:nvSpPr>
        <p:spPr bwMode="auto">
          <a:xfrm>
            <a:off x="6553200" y="3181350"/>
            <a:ext cx="21336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Arial" charset="0"/>
              <a:buChar char="•"/>
              <a:defRPr sz="3200">
                <a:solidFill>
                  <a:srgbClr val="000000"/>
                </a:solidFill>
                <a:latin typeface="Calibri" pitchFamily="34" charset="0"/>
                <a:ea typeface="ＭＳ Ｐゴシック" pitchFamily="34" charset="-128"/>
              </a:defRPr>
            </a:lvl1pPr>
            <a:lvl2pPr marL="742950" indent="-285750">
              <a:spcBef>
                <a:spcPts val="700"/>
              </a:spcBef>
              <a:buSzPct val="100000"/>
              <a:buFont typeface="Arial" charset="0"/>
              <a:buChar char="–"/>
              <a:defRPr sz="2800">
                <a:solidFill>
                  <a:srgbClr val="000000"/>
                </a:solidFill>
                <a:latin typeface="Calibri" pitchFamily="34" charset="0"/>
                <a:ea typeface="ＭＳ Ｐゴシック" pitchFamily="34" charset="-128"/>
              </a:defRPr>
            </a:lvl2pPr>
            <a:lvl3pPr marL="1143000" indent="-228600">
              <a:spcBef>
                <a:spcPts val="600"/>
              </a:spcBef>
              <a:buSzPct val="100000"/>
              <a:buFont typeface="Arial" charset="0"/>
              <a:buChar char="•"/>
              <a:defRPr sz="2400">
                <a:solidFill>
                  <a:srgbClr val="000000"/>
                </a:solidFill>
                <a:latin typeface="Calibri" pitchFamily="34" charset="0"/>
                <a:ea typeface="ＭＳ Ｐゴシック" pitchFamily="34" charset="-128"/>
              </a:defRPr>
            </a:lvl3pPr>
            <a:lvl4pPr marL="1600200" indent="-228600">
              <a:spcBef>
                <a:spcPts val="500"/>
              </a:spcBef>
              <a:buSzPct val="100000"/>
              <a:buFont typeface="Arial" charset="0"/>
              <a:buChar char="–"/>
              <a:defRPr sz="2000">
                <a:solidFill>
                  <a:srgbClr val="000000"/>
                </a:solidFill>
                <a:latin typeface="Calibri" pitchFamily="34" charset="0"/>
                <a:ea typeface="ＭＳ Ｐゴシック" pitchFamily="34" charset="-128"/>
              </a:defRPr>
            </a:lvl4pPr>
            <a:lvl5pPr marL="2057400" indent="-228600">
              <a:spcBef>
                <a:spcPts val="500"/>
              </a:spcBef>
              <a:buSzPct val="100000"/>
              <a:buFont typeface="Arial" charset="0"/>
              <a:buChar char="»"/>
              <a:defRPr sz="2000">
                <a:solidFill>
                  <a:srgbClr val="000000"/>
                </a:solidFill>
                <a:latin typeface="Calibri" pitchFamily="34" charset="0"/>
                <a:ea typeface="ＭＳ Ｐゴシック" pitchFamily="34" charset="-128"/>
              </a:defRPr>
            </a:lvl5pPr>
            <a:lvl6pPr marL="25146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6pPr>
            <a:lvl7pPr marL="29718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7pPr>
            <a:lvl8pPr marL="34290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8pPr>
            <a:lvl9pPr marL="38862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9pPr>
          </a:lstStyle>
          <a:p>
            <a:pPr algn="ctr" eaLnBrk="1" hangingPunct="1">
              <a:spcBef>
                <a:spcPct val="0"/>
              </a:spcBef>
              <a:buSzTx/>
              <a:buFontTx/>
              <a:buNone/>
            </a:pPr>
            <a:r>
              <a:rPr lang="en-US" altLang="en-US" sz="2000">
                <a:solidFill>
                  <a:schemeClr val="tx1"/>
                </a:solidFill>
                <a:latin typeface="Arial" charset="0"/>
                <a:cs typeface="Arial" charset="0"/>
              </a:rPr>
              <a:t>Back Pain</a:t>
            </a:r>
          </a:p>
        </p:txBody>
      </p:sp>
      <p:sp>
        <p:nvSpPr>
          <p:cNvPr id="21518" name="TextBox 14"/>
          <p:cNvSpPr txBox="1">
            <a:spLocks noChangeArrowheads="1"/>
          </p:cNvSpPr>
          <p:nvPr/>
        </p:nvSpPr>
        <p:spPr bwMode="auto">
          <a:xfrm>
            <a:off x="6000750" y="6143625"/>
            <a:ext cx="26860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Arial" charset="0"/>
              <a:buChar char="•"/>
              <a:defRPr sz="3200">
                <a:solidFill>
                  <a:srgbClr val="000000"/>
                </a:solidFill>
                <a:latin typeface="Calibri" pitchFamily="34" charset="0"/>
                <a:ea typeface="ＭＳ Ｐゴシック" pitchFamily="34" charset="-128"/>
              </a:defRPr>
            </a:lvl1pPr>
            <a:lvl2pPr marL="742950" indent="-285750">
              <a:spcBef>
                <a:spcPts val="700"/>
              </a:spcBef>
              <a:buSzPct val="100000"/>
              <a:buFont typeface="Arial" charset="0"/>
              <a:buChar char="–"/>
              <a:defRPr sz="2800">
                <a:solidFill>
                  <a:srgbClr val="000000"/>
                </a:solidFill>
                <a:latin typeface="Calibri" pitchFamily="34" charset="0"/>
                <a:ea typeface="ＭＳ Ｐゴシック" pitchFamily="34" charset="-128"/>
              </a:defRPr>
            </a:lvl2pPr>
            <a:lvl3pPr marL="1143000" indent="-228600">
              <a:spcBef>
                <a:spcPts val="600"/>
              </a:spcBef>
              <a:buSzPct val="100000"/>
              <a:buFont typeface="Arial" charset="0"/>
              <a:buChar char="•"/>
              <a:defRPr sz="2400">
                <a:solidFill>
                  <a:srgbClr val="000000"/>
                </a:solidFill>
                <a:latin typeface="Calibri" pitchFamily="34" charset="0"/>
                <a:ea typeface="ＭＳ Ｐゴシック" pitchFamily="34" charset="-128"/>
              </a:defRPr>
            </a:lvl3pPr>
            <a:lvl4pPr marL="1600200" indent="-228600">
              <a:spcBef>
                <a:spcPts val="500"/>
              </a:spcBef>
              <a:buSzPct val="100000"/>
              <a:buFont typeface="Arial" charset="0"/>
              <a:buChar char="–"/>
              <a:defRPr sz="2000">
                <a:solidFill>
                  <a:srgbClr val="000000"/>
                </a:solidFill>
                <a:latin typeface="Calibri" pitchFamily="34" charset="0"/>
                <a:ea typeface="ＭＳ Ｐゴシック" pitchFamily="34" charset="-128"/>
              </a:defRPr>
            </a:lvl4pPr>
            <a:lvl5pPr marL="2057400" indent="-228600">
              <a:spcBef>
                <a:spcPts val="500"/>
              </a:spcBef>
              <a:buSzPct val="100000"/>
              <a:buFont typeface="Arial" charset="0"/>
              <a:buChar char="»"/>
              <a:defRPr sz="2000">
                <a:solidFill>
                  <a:srgbClr val="000000"/>
                </a:solidFill>
                <a:latin typeface="Calibri" pitchFamily="34" charset="0"/>
                <a:ea typeface="ＭＳ Ｐゴシック" pitchFamily="34" charset="-128"/>
              </a:defRPr>
            </a:lvl5pPr>
            <a:lvl6pPr marL="25146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6pPr>
            <a:lvl7pPr marL="29718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7pPr>
            <a:lvl8pPr marL="34290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8pPr>
            <a:lvl9pPr marL="38862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9pPr>
          </a:lstStyle>
          <a:p>
            <a:pPr algn="ctr" eaLnBrk="1" hangingPunct="1">
              <a:spcBef>
                <a:spcPct val="0"/>
              </a:spcBef>
              <a:buSzTx/>
              <a:buFontTx/>
              <a:buNone/>
            </a:pPr>
            <a:r>
              <a:rPr lang="en-US" altLang="en-US" sz="2000">
                <a:solidFill>
                  <a:schemeClr val="tx1"/>
                </a:solidFill>
                <a:latin typeface="Arial" charset="0"/>
                <a:cs typeface="Arial" charset="0"/>
              </a:rPr>
              <a:t>Eye Strain</a:t>
            </a:r>
          </a:p>
        </p:txBody>
      </p:sp>
      <p:sp>
        <p:nvSpPr>
          <p:cNvPr id="21519" name="TextBox 15"/>
          <p:cNvSpPr txBox="1">
            <a:spLocks noChangeArrowheads="1"/>
          </p:cNvSpPr>
          <p:nvPr/>
        </p:nvSpPr>
        <p:spPr bwMode="auto">
          <a:xfrm>
            <a:off x="457200" y="6149975"/>
            <a:ext cx="2209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Arial" charset="0"/>
              <a:buChar char="•"/>
              <a:defRPr sz="3200">
                <a:solidFill>
                  <a:srgbClr val="000000"/>
                </a:solidFill>
                <a:latin typeface="Calibri" pitchFamily="34" charset="0"/>
                <a:ea typeface="ＭＳ Ｐゴシック" pitchFamily="34" charset="-128"/>
              </a:defRPr>
            </a:lvl1pPr>
            <a:lvl2pPr marL="742950" indent="-285750">
              <a:spcBef>
                <a:spcPts val="700"/>
              </a:spcBef>
              <a:buSzPct val="100000"/>
              <a:buFont typeface="Arial" charset="0"/>
              <a:buChar char="–"/>
              <a:defRPr sz="2800">
                <a:solidFill>
                  <a:srgbClr val="000000"/>
                </a:solidFill>
                <a:latin typeface="Calibri" pitchFamily="34" charset="0"/>
                <a:ea typeface="ＭＳ Ｐゴシック" pitchFamily="34" charset="-128"/>
              </a:defRPr>
            </a:lvl2pPr>
            <a:lvl3pPr marL="1143000" indent="-228600">
              <a:spcBef>
                <a:spcPts val="600"/>
              </a:spcBef>
              <a:buSzPct val="100000"/>
              <a:buFont typeface="Arial" charset="0"/>
              <a:buChar char="•"/>
              <a:defRPr sz="2400">
                <a:solidFill>
                  <a:srgbClr val="000000"/>
                </a:solidFill>
                <a:latin typeface="Calibri" pitchFamily="34" charset="0"/>
                <a:ea typeface="ＭＳ Ｐゴシック" pitchFamily="34" charset="-128"/>
              </a:defRPr>
            </a:lvl3pPr>
            <a:lvl4pPr marL="1600200" indent="-228600">
              <a:spcBef>
                <a:spcPts val="500"/>
              </a:spcBef>
              <a:buSzPct val="100000"/>
              <a:buFont typeface="Arial" charset="0"/>
              <a:buChar char="–"/>
              <a:defRPr sz="2000">
                <a:solidFill>
                  <a:srgbClr val="000000"/>
                </a:solidFill>
                <a:latin typeface="Calibri" pitchFamily="34" charset="0"/>
                <a:ea typeface="ＭＳ Ｐゴシック" pitchFamily="34" charset="-128"/>
              </a:defRPr>
            </a:lvl4pPr>
            <a:lvl5pPr marL="2057400" indent="-228600">
              <a:spcBef>
                <a:spcPts val="500"/>
              </a:spcBef>
              <a:buSzPct val="100000"/>
              <a:buFont typeface="Arial" charset="0"/>
              <a:buChar char="»"/>
              <a:defRPr sz="2000">
                <a:solidFill>
                  <a:srgbClr val="000000"/>
                </a:solidFill>
                <a:latin typeface="Calibri" pitchFamily="34" charset="0"/>
                <a:ea typeface="ＭＳ Ｐゴシック" pitchFamily="34" charset="-128"/>
              </a:defRPr>
            </a:lvl5pPr>
            <a:lvl6pPr marL="25146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6pPr>
            <a:lvl7pPr marL="29718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7pPr>
            <a:lvl8pPr marL="34290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8pPr>
            <a:lvl9pPr marL="38862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9pPr>
          </a:lstStyle>
          <a:p>
            <a:pPr algn="ctr" eaLnBrk="1" hangingPunct="1">
              <a:spcBef>
                <a:spcPct val="0"/>
              </a:spcBef>
              <a:buSzTx/>
              <a:buFontTx/>
              <a:buNone/>
            </a:pPr>
            <a:r>
              <a:rPr lang="en-US" altLang="en-US" sz="2000">
                <a:solidFill>
                  <a:schemeClr val="tx1"/>
                </a:solidFill>
                <a:latin typeface="Arial" charset="0"/>
                <a:cs typeface="Arial" charset="0"/>
              </a:rPr>
              <a:t>General Muscle Pain</a:t>
            </a:r>
          </a:p>
        </p:txBody>
      </p:sp>
      <p:sp>
        <p:nvSpPr>
          <p:cNvPr id="21520" name="TextBox 16"/>
          <p:cNvSpPr txBox="1">
            <a:spLocks noChangeArrowheads="1"/>
          </p:cNvSpPr>
          <p:nvPr/>
        </p:nvSpPr>
        <p:spPr bwMode="auto">
          <a:xfrm>
            <a:off x="2819400" y="6130925"/>
            <a:ext cx="3048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Arial" charset="0"/>
              <a:buChar char="•"/>
              <a:defRPr sz="3200">
                <a:solidFill>
                  <a:srgbClr val="000000"/>
                </a:solidFill>
                <a:latin typeface="Calibri" pitchFamily="34" charset="0"/>
                <a:ea typeface="ＭＳ Ｐゴシック" pitchFamily="34" charset="-128"/>
              </a:defRPr>
            </a:lvl1pPr>
            <a:lvl2pPr marL="742950" indent="-285750">
              <a:spcBef>
                <a:spcPts val="700"/>
              </a:spcBef>
              <a:buSzPct val="100000"/>
              <a:buFont typeface="Arial" charset="0"/>
              <a:buChar char="–"/>
              <a:defRPr sz="2800">
                <a:solidFill>
                  <a:srgbClr val="000000"/>
                </a:solidFill>
                <a:latin typeface="Calibri" pitchFamily="34" charset="0"/>
                <a:ea typeface="ＭＳ Ｐゴシック" pitchFamily="34" charset="-128"/>
              </a:defRPr>
            </a:lvl2pPr>
            <a:lvl3pPr marL="1143000" indent="-228600">
              <a:spcBef>
                <a:spcPts val="600"/>
              </a:spcBef>
              <a:buSzPct val="100000"/>
              <a:buFont typeface="Arial" charset="0"/>
              <a:buChar char="•"/>
              <a:defRPr sz="2400">
                <a:solidFill>
                  <a:srgbClr val="000000"/>
                </a:solidFill>
                <a:latin typeface="Calibri" pitchFamily="34" charset="0"/>
                <a:ea typeface="ＭＳ Ｐゴシック" pitchFamily="34" charset="-128"/>
              </a:defRPr>
            </a:lvl3pPr>
            <a:lvl4pPr marL="1600200" indent="-228600">
              <a:spcBef>
                <a:spcPts val="500"/>
              </a:spcBef>
              <a:buSzPct val="100000"/>
              <a:buFont typeface="Arial" charset="0"/>
              <a:buChar char="–"/>
              <a:defRPr sz="2000">
                <a:solidFill>
                  <a:srgbClr val="000000"/>
                </a:solidFill>
                <a:latin typeface="Calibri" pitchFamily="34" charset="0"/>
                <a:ea typeface="ＭＳ Ｐゴシック" pitchFamily="34" charset="-128"/>
              </a:defRPr>
            </a:lvl4pPr>
            <a:lvl5pPr marL="2057400" indent="-228600">
              <a:spcBef>
                <a:spcPts val="500"/>
              </a:spcBef>
              <a:buSzPct val="100000"/>
              <a:buFont typeface="Arial" charset="0"/>
              <a:buChar char="»"/>
              <a:defRPr sz="2000">
                <a:solidFill>
                  <a:srgbClr val="000000"/>
                </a:solidFill>
                <a:latin typeface="Calibri" pitchFamily="34" charset="0"/>
                <a:ea typeface="ＭＳ Ｐゴシック" pitchFamily="34" charset="-128"/>
              </a:defRPr>
            </a:lvl5pPr>
            <a:lvl6pPr marL="25146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6pPr>
            <a:lvl7pPr marL="29718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7pPr>
            <a:lvl8pPr marL="34290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8pPr>
            <a:lvl9pPr marL="3886200" indent="-228600" eaLnBrk="0" fontAlgn="base" hangingPunct="0">
              <a:spcBef>
                <a:spcPts val="500"/>
              </a:spcBef>
              <a:spcAft>
                <a:spcPct val="0"/>
              </a:spcAft>
              <a:buSzPct val="100000"/>
              <a:buFont typeface="Arial" charset="0"/>
              <a:buChar char="»"/>
              <a:defRPr sz="2000">
                <a:solidFill>
                  <a:srgbClr val="000000"/>
                </a:solidFill>
                <a:latin typeface="Calibri" pitchFamily="34" charset="0"/>
                <a:ea typeface="ＭＳ Ｐゴシック" pitchFamily="34" charset="-128"/>
              </a:defRPr>
            </a:lvl9pPr>
          </a:lstStyle>
          <a:p>
            <a:pPr algn="ctr" eaLnBrk="1" hangingPunct="1">
              <a:spcBef>
                <a:spcPct val="0"/>
              </a:spcBef>
              <a:buSzTx/>
              <a:buFontTx/>
              <a:buNone/>
            </a:pPr>
            <a:r>
              <a:rPr lang="en-US" altLang="en-US" sz="2000">
                <a:solidFill>
                  <a:schemeClr val="tx1"/>
                </a:solidFill>
                <a:latin typeface="Arial" charset="0"/>
                <a:cs typeface="Arial" charset="0"/>
              </a:rPr>
              <a:t>Repetitive Stress (Carpal Tunnel Syndrome)</a:t>
            </a:r>
          </a:p>
        </p:txBody>
      </p:sp>
    </p:spTree>
    <p:extLst>
      <p:ext uri="{BB962C8B-B14F-4D97-AF65-F5344CB8AC3E}">
        <p14:creationId xmlns:p14="http://schemas.microsoft.com/office/powerpoint/2010/main" val="1794768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boutlawsuits.com/wp-content/uploads/tylenol-pub-domain-2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075" y="1524000"/>
            <a:ext cx="4191000" cy="41910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27931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3448050" cy="4038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52600"/>
            <a:ext cx="3429000" cy="400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r>
              <a:rPr lang="en-US" dirty="0">
                <a:latin typeface="Quicksand" panose="02000503000000000000" pitchFamily="2" charset="0"/>
              </a:rPr>
              <a:t>Posture at Work</a:t>
            </a:r>
          </a:p>
        </p:txBody>
      </p:sp>
    </p:spTree>
    <p:extLst>
      <p:ext uri="{BB962C8B-B14F-4D97-AF65-F5344CB8AC3E}">
        <p14:creationId xmlns:p14="http://schemas.microsoft.com/office/powerpoint/2010/main" val="1162064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a:xfrm>
            <a:off x="1" y="683304"/>
            <a:ext cx="9143999" cy="1336675"/>
          </a:xfrm>
        </p:spPr>
        <p:txBody>
          <a:bodyPr>
            <a:normAutofit fontScale="90000"/>
          </a:bodyPr>
          <a:lstStyle/>
          <a:p>
            <a:pPr algn="ctr"/>
            <a:r>
              <a:rPr lang="en-US" dirty="0"/>
              <a:t>Corrective Care </a:t>
            </a:r>
            <a:br>
              <a:rPr lang="en-US" dirty="0"/>
            </a:br>
            <a:r>
              <a:rPr lang="en-US" dirty="0"/>
              <a:t>vs. Relief Care</a:t>
            </a:r>
          </a:p>
        </p:txBody>
      </p:sp>
      <p:pic>
        <p:nvPicPr>
          <p:cNvPr id="21" name="Content Placeholder 14" descr="GARCIA,K1.JPG"/>
          <p:cNvPicPr>
            <a:picLocks noChangeAspect="1"/>
          </p:cNvPicPr>
          <p:nvPr/>
        </p:nvPicPr>
        <p:blipFill>
          <a:blip r:embed="rId2" cstate="print"/>
          <a:srcRect l="-21199" r="-21199"/>
          <a:stretch>
            <a:fillRect/>
          </a:stretch>
        </p:blipFill>
        <p:spPr bwMode="auto">
          <a:xfrm>
            <a:off x="-201518" y="2392909"/>
            <a:ext cx="3840480" cy="3596185"/>
          </a:xfrm>
          <a:prstGeom prst="rect">
            <a:avLst/>
          </a:prstGeom>
          <a:noFill/>
          <a:ln w="9525">
            <a:noFill/>
            <a:miter lim="800000"/>
            <a:headEnd/>
            <a:tailEnd/>
          </a:ln>
        </p:spPr>
      </p:pic>
      <p:sp>
        <p:nvSpPr>
          <p:cNvPr id="22" name="Arc 21"/>
          <p:cNvSpPr/>
          <p:nvPr/>
        </p:nvSpPr>
        <p:spPr>
          <a:xfrm rot="10223234">
            <a:off x="1930904" y="2994056"/>
            <a:ext cx="1368425" cy="3237085"/>
          </a:xfrm>
          <a:prstGeom prst="arc">
            <a:avLst>
              <a:gd name="adj1" fmla="val 18519462"/>
              <a:gd name="adj2" fmla="val 2833122"/>
            </a:avLst>
          </a:prstGeom>
          <a:ln w="12700">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23" name="Straight Connector 22"/>
          <p:cNvCxnSpPr/>
          <p:nvPr/>
        </p:nvCxnSpPr>
        <p:spPr>
          <a:xfrm rot="10800000" flipV="1">
            <a:off x="468408" y="4007893"/>
            <a:ext cx="914400" cy="228600"/>
          </a:xfrm>
          <a:prstGeom prst="line">
            <a:avLst/>
          </a:prstGeom>
          <a:ln w="63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a:off x="620808" y="3852316"/>
            <a:ext cx="1905000" cy="155576"/>
          </a:xfrm>
          <a:prstGeom prst="line">
            <a:avLst/>
          </a:prstGeom>
          <a:ln w="63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a:off x="275186" y="3245893"/>
            <a:ext cx="2457451" cy="609600"/>
          </a:xfrm>
          <a:prstGeom prst="line">
            <a:avLst/>
          </a:prstGeom>
          <a:ln w="63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6200000" flipV="1">
            <a:off x="85501" y="4005991"/>
            <a:ext cx="2705569" cy="498645"/>
          </a:xfrm>
          <a:prstGeom prst="line">
            <a:avLst/>
          </a:prstGeom>
          <a:ln w="63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7" name="Content Placeholder 14" descr="GARCIA,K2.JPG"/>
          <p:cNvPicPr>
            <a:picLocks noChangeAspect="1"/>
          </p:cNvPicPr>
          <p:nvPr/>
        </p:nvPicPr>
        <p:blipFill>
          <a:blip r:embed="rId3" cstate="print"/>
          <a:srcRect l="-21199" r="-21199"/>
          <a:stretch>
            <a:fillRect/>
          </a:stretch>
        </p:blipFill>
        <p:spPr bwMode="auto">
          <a:xfrm>
            <a:off x="2717533" y="2316708"/>
            <a:ext cx="3840480" cy="3596185"/>
          </a:xfrm>
          <a:prstGeom prst="rect">
            <a:avLst/>
          </a:prstGeom>
          <a:noFill/>
          <a:ln w="9525">
            <a:noFill/>
            <a:miter lim="800000"/>
            <a:headEnd/>
            <a:tailEnd/>
          </a:ln>
        </p:spPr>
      </p:pic>
      <p:sp>
        <p:nvSpPr>
          <p:cNvPr id="28" name="Arc 27"/>
          <p:cNvSpPr/>
          <p:nvPr/>
        </p:nvSpPr>
        <p:spPr>
          <a:xfrm rot="10223234">
            <a:off x="4600502" y="3459688"/>
            <a:ext cx="1368425" cy="2462789"/>
          </a:xfrm>
          <a:prstGeom prst="arc">
            <a:avLst>
              <a:gd name="adj1" fmla="val 18260619"/>
              <a:gd name="adj2" fmla="val 3391178"/>
            </a:avLst>
          </a:prstGeom>
          <a:ln w="12700">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29" name="Straight Connector 28"/>
          <p:cNvCxnSpPr/>
          <p:nvPr/>
        </p:nvCxnSpPr>
        <p:spPr>
          <a:xfrm rot="10800000" flipV="1">
            <a:off x="3316704" y="4084089"/>
            <a:ext cx="832754" cy="76203"/>
          </a:xfrm>
          <a:prstGeom prst="line">
            <a:avLst/>
          </a:prstGeom>
          <a:ln w="63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0800000">
            <a:off x="3316705" y="3779294"/>
            <a:ext cx="1905003" cy="380999"/>
          </a:xfrm>
          <a:prstGeom prst="line">
            <a:avLst/>
          </a:prstGeom>
          <a:ln w="63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0800000">
            <a:off x="2971083" y="3322091"/>
            <a:ext cx="2457451" cy="609600"/>
          </a:xfrm>
          <a:prstGeom prst="line">
            <a:avLst/>
          </a:prstGeom>
          <a:ln w="63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6200000" flipV="1">
            <a:off x="2796909" y="4293641"/>
            <a:ext cx="2743200" cy="38100"/>
          </a:xfrm>
          <a:prstGeom prst="line">
            <a:avLst/>
          </a:prstGeom>
          <a:ln w="63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33" name="Content Placeholder 16" descr="GARCIA,K3.JPG"/>
          <p:cNvPicPr>
            <a:picLocks noChangeAspect="1"/>
          </p:cNvPicPr>
          <p:nvPr/>
        </p:nvPicPr>
        <p:blipFill>
          <a:blip r:embed="rId4" cstate="print"/>
          <a:srcRect l="-21199" r="-21199"/>
          <a:stretch>
            <a:fillRect/>
          </a:stretch>
        </p:blipFill>
        <p:spPr bwMode="auto">
          <a:xfrm>
            <a:off x="5607686" y="2316708"/>
            <a:ext cx="3840480" cy="3596185"/>
          </a:xfrm>
          <a:prstGeom prst="rect">
            <a:avLst/>
          </a:prstGeom>
          <a:noFill/>
          <a:ln w="9525">
            <a:noFill/>
            <a:miter lim="800000"/>
            <a:headEnd/>
            <a:tailEnd/>
          </a:ln>
        </p:spPr>
      </p:pic>
      <p:cxnSp>
        <p:nvCxnSpPr>
          <p:cNvPr id="34" name="Straight Connector 33"/>
          <p:cNvCxnSpPr/>
          <p:nvPr/>
        </p:nvCxnSpPr>
        <p:spPr>
          <a:xfrm rot="10800000">
            <a:off x="6201416" y="3626891"/>
            <a:ext cx="1569539" cy="607607"/>
          </a:xfrm>
          <a:prstGeom prst="line">
            <a:avLst/>
          </a:prstGeom>
          <a:ln w="63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10800000">
            <a:off x="6201414" y="3091505"/>
            <a:ext cx="1676398" cy="840187"/>
          </a:xfrm>
          <a:prstGeom prst="line">
            <a:avLst/>
          </a:prstGeom>
          <a:ln w="63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flipH="1" flipV="1">
            <a:off x="5820413" y="4463102"/>
            <a:ext cx="2438399" cy="2"/>
          </a:xfrm>
          <a:prstGeom prst="line">
            <a:avLst/>
          </a:prstGeom>
          <a:ln w="635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37" name="Arc 36"/>
          <p:cNvSpPr/>
          <p:nvPr/>
        </p:nvSpPr>
        <p:spPr>
          <a:xfrm rot="12721098">
            <a:off x="7274659" y="3482061"/>
            <a:ext cx="2457315" cy="2454023"/>
          </a:xfrm>
          <a:prstGeom prst="arc">
            <a:avLst>
              <a:gd name="adj1" fmla="val 17176284"/>
              <a:gd name="adj2" fmla="val 0"/>
            </a:avLst>
          </a:prstGeom>
          <a:ln w="12700">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38" name="Straight Connector 37"/>
          <p:cNvCxnSpPr/>
          <p:nvPr/>
        </p:nvCxnSpPr>
        <p:spPr>
          <a:xfrm rot="10800000">
            <a:off x="6201415" y="4082106"/>
            <a:ext cx="838194" cy="1"/>
          </a:xfrm>
          <a:prstGeom prst="line">
            <a:avLst/>
          </a:prstGeom>
          <a:ln w="6350" cmpd="sng">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0001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457201" y="-228600"/>
            <a:ext cx="8289925" cy="5224507"/>
          </a:xfrm>
          <a:prstGeom prst="rect">
            <a:avLst/>
          </a:prstGeom>
          <a:noFill/>
          <a:ln w="9525">
            <a:noFill/>
            <a:miter lim="800000"/>
            <a:headEnd/>
            <a:tailEnd/>
          </a:ln>
        </p:spPr>
        <p:txBody>
          <a:bodyPr>
            <a:prstTxWarp prst="textNoShape">
              <a:avLst/>
            </a:prstTxWarp>
            <a:spAutoFit/>
          </a:bodyPr>
          <a:lstStyle/>
          <a:p>
            <a:pPr>
              <a:lnSpc>
                <a:spcPct val="75000"/>
              </a:lnSpc>
            </a:pPr>
            <a:endParaRPr lang="en-US" sz="1800" dirty="0">
              <a:solidFill>
                <a:srgbClr val="080808"/>
              </a:solidFill>
              <a:latin typeface="Trebuchet MS" pitchFamily="-65" charset="0"/>
            </a:endParaRPr>
          </a:p>
          <a:p>
            <a:endParaRPr lang="en-US" sz="1800" dirty="0">
              <a:solidFill>
                <a:srgbClr val="080808"/>
              </a:solidFill>
              <a:latin typeface="Trebuchet MS" pitchFamily="-65" charset="0"/>
            </a:endParaRPr>
          </a:p>
          <a:p>
            <a:endParaRPr lang="en-US" sz="1800" dirty="0">
              <a:solidFill>
                <a:srgbClr val="080808"/>
              </a:solidFill>
              <a:latin typeface="Trebuchet MS" pitchFamily="-65" charset="0"/>
            </a:endParaRPr>
          </a:p>
          <a:p>
            <a:endParaRPr lang="en-US" sz="1800" dirty="0">
              <a:solidFill>
                <a:srgbClr val="080808"/>
              </a:solidFill>
              <a:latin typeface="Trebuchet MS" pitchFamily="-65" charset="0"/>
            </a:endParaRPr>
          </a:p>
          <a:p>
            <a:pPr algn="ctr"/>
            <a:endParaRPr lang="en-US" sz="1800" dirty="0">
              <a:solidFill>
                <a:srgbClr val="080808"/>
              </a:solidFill>
              <a:latin typeface="Trebuchet MS" pitchFamily="-65" charset="0"/>
            </a:endParaRPr>
          </a:p>
          <a:p>
            <a:pPr algn="ctr"/>
            <a:endParaRPr lang="en-US" sz="1600" dirty="0">
              <a:solidFill>
                <a:srgbClr val="080808"/>
              </a:solidFill>
              <a:latin typeface="Trebuchet MS" pitchFamily="-65" charset="0"/>
            </a:endParaRPr>
          </a:p>
          <a:p>
            <a:pPr algn="ctr"/>
            <a:r>
              <a:rPr lang="en-US" sz="1600" dirty="0">
                <a:solidFill>
                  <a:srgbClr val="FFFFFF"/>
                </a:solidFill>
                <a:latin typeface="Trebuchet MS" pitchFamily="-65" charset="0"/>
              </a:rPr>
              <a:t>Progressive </a:t>
            </a:r>
            <a:r>
              <a:rPr lang="en-US" sz="1600" dirty="0" err="1">
                <a:solidFill>
                  <a:srgbClr val="FFFFFF"/>
                </a:solidFill>
                <a:latin typeface="Trebuchet MS" pitchFamily="-65" charset="0"/>
              </a:rPr>
              <a:t>kyphosis</a:t>
            </a:r>
            <a:r>
              <a:rPr lang="en-US" sz="1600" dirty="0">
                <a:solidFill>
                  <a:srgbClr val="FFFFFF"/>
                </a:solidFill>
                <a:latin typeface="Trebuchet MS" pitchFamily="-65" charset="0"/>
              </a:rPr>
              <a:t> of the cervical spine (a loss or reversing of the neck's </a:t>
            </a:r>
            <a:r>
              <a:rPr lang="en-US" sz="1600" dirty="0" err="1">
                <a:solidFill>
                  <a:srgbClr val="FFFFFF"/>
                </a:solidFill>
                <a:latin typeface="Trebuchet MS" pitchFamily="-65" charset="0"/>
              </a:rPr>
              <a:t>lordosis</a:t>
            </a:r>
            <a:r>
              <a:rPr lang="en-US" sz="1600" dirty="0">
                <a:solidFill>
                  <a:srgbClr val="FFFFFF"/>
                </a:solidFill>
                <a:latin typeface="Trebuchet MS" pitchFamily="-65" charset="0"/>
              </a:rPr>
              <a:t>) results in destruction of nerve fibers due to chronic compression of the spinal cord.  </a:t>
            </a:r>
          </a:p>
          <a:p>
            <a:endParaRPr lang="en-US" sz="1800" dirty="0">
              <a:solidFill>
                <a:srgbClr val="080808"/>
              </a:solidFill>
              <a:latin typeface="Trebuchet MS" pitchFamily="-65" charset="0"/>
            </a:endParaRPr>
          </a:p>
          <a:p>
            <a:endParaRPr lang="en-US" sz="1800" dirty="0">
              <a:solidFill>
                <a:srgbClr val="080808"/>
              </a:solidFill>
              <a:latin typeface="Trebuchet MS" pitchFamily="-65" charset="0"/>
            </a:endParaRPr>
          </a:p>
          <a:p>
            <a:endParaRPr lang="en-US" sz="1800" dirty="0">
              <a:solidFill>
                <a:srgbClr val="080808"/>
              </a:solidFill>
              <a:latin typeface="Trebuchet MS" pitchFamily="-65" charset="0"/>
            </a:endParaRPr>
          </a:p>
          <a:p>
            <a:endParaRPr lang="en-US" sz="1800" dirty="0">
              <a:solidFill>
                <a:srgbClr val="080808"/>
              </a:solidFill>
              <a:latin typeface="Trebuchet MS" pitchFamily="-65" charset="0"/>
            </a:endParaRPr>
          </a:p>
          <a:p>
            <a:endParaRPr lang="en-US" sz="1800" dirty="0">
              <a:solidFill>
                <a:srgbClr val="080808"/>
              </a:solidFill>
              <a:latin typeface="Trebuchet MS" pitchFamily="-65" charset="0"/>
            </a:endParaRPr>
          </a:p>
          <a:p>
            <a:endParaRPr lang="en-US" sz="1800" dirty="0">
              <a:solidFill>
                <a:srgbClr val="080808"/>
              </a:solidFill>
              <a:latin typeface="Trebuchet MS" pitchFamily="-65" charset="0"/>
            </a:endParaRPr>
          </a:p>
          <a:p>
            <a:endParaRPr lang="en-US" sz="1800" dirty="0">
              <a:solidFill>
                <a:srgbClr val="080808"/>
              </a:solidFill>
              <a:latin typeface="Trebuchet MS" pitchFamily="-65" charset="0"/>
            </a:endParaRPr>
          </a:p>
          <a:p>
            <a:endParaRPr lang="en-US" sz="1800" dirty="0">
              <a:solidFill>
                <a:srgbClr val="080808"/>
              </a:solidFill>
              <a:latin typeface="Trebuchet MS" pitchFamily="-65" charset="0"/>
            </a:endParaRPr>
          </a:p>
          <a:p>
            <a:endParaRPr lang="en-US" sz="1800" dirty="0">
              <a:solidFill>
                <a:srgbClr val="080808"/>
              </a:solidFill>
              <a:latin typeface="Trebuchet MS" pitchFamily="-65" charset="0"/>
            </a:endParaRPr>
          </a:p>
          <a:p>
            <a:endParaRPr lang="en-US" sz="1800" dirty="0">
              <a:solidFill>
                <a:srgbClr val="595959"/>
              </a:solidFill>
              <a:latin typeface="Trebuchet MS" pitchFamily="-65" charset="0"/>
            </a:endParaRPr>
          </a:p>
          <a:p>
            <a:r>
              <a:rPr lang="en-US" sz="1000" dirty="0">
                <a:solidFill>
                  <a:srgbClr val="595959"/>
                </a:solidFill>
                <a:latin typeface="Trebuchet MS" pitchFamily="-65" charset="0"/>
              </a:rPr>
              <a:t>"Spine" Volume 30(21), November 1, 2005 pp. 2388-2392 revealed work done by Shimizu, </a:t>
            </a:r>
            <a:r>
              <a:rPr lang="en-US" sz="1000" dirty="0" err="1">
                <a:solidFill>
                  <a:srgbClr val="595959"/>
                </a:solidFill>
                <a:latin typeface="Trebuchet MS" pitchFamily="-65" charset="0"/>
              </a:rPr>
              <a:t>Kentaro</a:t>
            </a:r>
            <a:r>
              <a:rPr lang="en-US" sz="1000" dirty="0">
                <a:solidFill>
                  <a:srgbClr val="595959"/>
                </a:solidFill>
                <a:latin typeface="Trebuchet MS" pitchFamily="-65" charset="0"/>
              </a:rPr>
              <a:t> MD; Nakamura, Masaya MD; </a:t>
            </a:r>
          </a:p>
          <a:p>
            <a:r>
              <a:rPr lang="en-US" sz="1000" dirty="0">
                <a:solidFill>
                  <a:srgbClr val="595959"/>
                </a:solidFill>
                <a:latin typeface="Trebuchet MS" pitchFamily="-65" charset="0"/>
              </a:rPr>
              <a:t>Nishikawa, Yuji MD; </a:t>
            </a:r>
            <a:r>
              <a:rPr lang="en-US" sz="1000" dirty="0" err="1">
                <a:solidFill>
                  <a:srgbClr val="595959"/>
                </a:solidFill>
                <a:latin typeface="Trebuchet MS" pitchFamily="-65" charset="0"/>
              </a:rPr>
              <a:t>Hijikata</a:t>
            </a:r>
            <a:r>
              <a:rPr lang="en-US" sz="1000" dirty="0">
                <a:solidFill>
                  <a:srgbClr val="595959"/>
                </a:solidFill>
                <a:latin typeface="Trebuchet MS" pitchFamily="-65" charset="0"/>
              </a:rPr>
              <a:t>, Sadahisa MD; Chiba, Kazuhiro MD; Toyama, Yoshiaki MD. </a:t>
            </a:r>
          </a:p>
        </p:txBody>
      </p:sp>
      <p:sp>
        <p:nvSpPr>
          <p:cNvPr id="28675" name="Rectangle 7"/>
          <p:cNvSpPr>
            <a:spLocks noGrp="1" noChangeArrowheads="1"/>
          </p:cNvSpPr>
          <p:nvPr>
            <p:ph type="title"/>
          </p:nvPr>
        </p:nvSpPr>
        <p:spPr/>
        <p:txBody>
          <a:bodyPr/>
          <a:lstStyle/>
          <a:p>
            <a:pPr eaLnBrk="1" hangingPunct="1"/>
            <a:r>
              <a:rPr lang="en-US" dirty="0">
                <a:latin typeface="Tahoma" pitchFamily="-65" charset="0"/>
                <a:ea typeface="Tahoma" pitchFamily="-65" charset="0"/>
                <a:cs typeface="Tahoma" pitchFamily="-65" charset="0"/>
              </a:rPr>
              <a:t>Spinal </a:t>
            </a:r>
            <a:r>
              <a:rPr lang="en-US" dirty="0" err="1">
                <a:latin typeface="Tahoma" pitchFamily="-65" charset="0"/>
                <a:ea typeface="Tahoma" pitchFamily="-65" charset="0"/>
                <a:cs typeface="Tahoma" pitchFamily="-65" charset="0"/>
              </a:rPr>
              <a:t>Subluxation</a:t>
            </a:r>
            <a:endParaRPr lang="en-US" dirty="0">
              <a:latin typeface="Tahoma" pitchFamily="-65" charset="0"/>
              <a:ea typeface="Tahoma" pitchFamily="-65" charset="0"/>
              <a:cs typeface="Tahoma" pitchFamily="-65" charset="0"/>
            </a:endParaRPr>
          </a:p>
        </p:txBody>
      </p:sp>
      <p:pic>
        <p:nvPicPr>
          <p:cNvPr id="5" name="Picture 2" descr="auto0"/>
          <p:cNvPicPr>
            <a:picLocks noChangeAspect="1" noChangeArrowheads="1"/>
          </p:cNvPicPr>
          <p:nvPr/>
        </p:nvPicPr>
        <p:blipFill>
          <a:blip r:embed="rId3" cstate="print"/>
          <a:srcRect l="46767" t="4650" r="7259" b="21895"/>
          <a:stretch>
            <a:fillRect/>
          </a:stretch>
        </p:blipFill>
        <p:spPr bwMode="auto">
          <a:xfrm>
            <a:off x="525359" y="2699611"/>
            <a:ext cx="1986927" cy="3511835"/>
          </a:xfrm>
          <a:prstGeom prst="rect">
            <a:avLst/>
          </a:prstGeom>
          <a:noFill/>
          <a:ln w="9525">
            <a:noFill/>
            <a:miter lim="800000"/>
            <a:headEnd/>
            <a:tailEnd/>
          </a:ln>
          <a:effectLst>
            <a:softEdge rad="112500"/>
          </a:effectLst>
        </p:spPr>
      </p:pic>
      <p:pic>
        <p:nvPicPr>
          <p:cNvPr id="6" name="Picture 6" descr="auto0"/>
          <p:cNvPicPr>
            <a:picLocks noChangeArrowheads="1"/>
          </p:cNvPicPr>
          <p:nvPr/>
        </p:nvPicPr>
        <p:blipFill>
          <a:blip r:embed="rId4" cstate="print"/>
          <a:srcRect l="-27757" r="-27757"/>
          <a:stretch>
            <a:fillRect/>
          </a:stretch>
        </p:blipFill>
        <p:spPr bwMode="auto">
          <a:xfrm>
            <a:off x="4648201" y="2641017"/>
            <a:ext cx="2958097" cy="3441124"/>
          </a:xfrm>
          <a:prstGeom prst="rect">
            <a:avLst/>
          </a:prstGeom>
          <a:noFill/>
          <a:ln w="9525">
            <a:noFill/>
            <a:miter lim="800000"/>
            <a:headEnd/>
            <a:tailEnd/>
          </a:ln>
          <a:effectLst>
            <a:softEdge rad="112500"/>
          </a:effectLst>
        </p:spPr>
      </p:pic>
      <p:pic>
        <p:nvPicPr>
          <p:cNvPr id="7" name="Picture 3" descr="ruchnormalcord"/>
          <p:cNvPicPr>
            <a:picLocks noChangeAspect="1" noChangeArrowheads="1"/>
          </p:cNvPicPr>
          <p:nvPr/>
        </p:nvPicPr>
        <p:blipFill>
          <a:blip r:embed="rId5" cstate="print"/>
          <a:srcRect r="49389"/>
          <a:stretch>
            <a:fillRect/>
          </a:stretch>
        </p:blipFill>
        <p:spPr bwMode="auto">
          <a:xfrm>
            <a:off x="2373566" y="2699610"/>
            <a:ext cx="2023039" cy="3511836"/>
          </a:xfrm>
          <a:prstGeom prst="rect">
            <a:avLst/>
          </a:prstGeom>
          <a:ln>
            <a:noFill/>
          </a:ln>
          <a:effectLst>
            <a:softEdge rad="112500"/>
          </a:effectLst>
        </p:spPr>
      </p:pic>
      <p:pic>
        <p:nvPicPr>
          <p:cNvPr id="8" name="Picture 4" descr="ruchstrutchedcord"/>
          <p:cNvPicPr>
            <a:picLocks noChangeAspect="1" noChangeArrowheads="1"/>
          </p:cNvPicPr>
          <p:nvPr/>
        </p:nvPicPr>
        <p:blipFill>
          <a:blip r:embed="rId6" cstate="print"/>
          <a:srcRect r="52052"/>
          <a:stretch>
            <a:fillRect/>
          </a:stretch>
        </p:blipFill>
        <p:spPr bwMode="auto">
          <a:xfrm>
            <a:off x="7013857" y="2641016"/>
            <a:ext cx="1520544" cy="3394947"/>
          </a:xfrm>
          <a:prstGeom prst="rect">
            <a:avLst/>
          </a:prstGeom>
          <a:ln>
            <a:noFill/>
          </a:ln>
          <a:effectLst>
            <a:softEdge rad="112500"/>
          </a:effectLst>
        </p:spPr>
      </p:pic>
    </p:spTree>
    <p:extLst>
      <p:ext uri="{BB962C8B-B14F-4D97-AF65-F5344CB8AC3E}">
        <p14:creationId xmlns:p14="http://schemas.microsoft.com/office/powerpoint/2010/main" val="4189512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Remember The Causes of Subluxation </a:t>
            </a:r>
          </a:p>
        </p:txBody>
      </p:sp>
      <p:sp>
        <p:nvSpPr>
          <p:cNvPr id="3" name="Content Placeholder 2"/>
          <p:cNvSpPr>
            <a:spLocks noGrp="1"/>
          </p:cNvSpPr>
          <p:nvPr>
            <p:ph idx="1"/>
          </p:nvPr>
        </p:nvSpPr>
        <p:spPr/>
        <p:txBody>
          <a:bodyPr>
            <a:normAutofit lnSpcReduction="10000"/>
          </a:bodyPr>
          <a:lstStyle/>
          <a:p>
            <a:r>
              <a:rPr lang="en-US" dirty="0"/>
              <a:t>Genetics</a:t>
            </a:r>
          </a:p>
          <a:p>
            <a:pPr lvl="1"/>
            <a:r>
              <a:rPr lang="en-US" dirty="0"/>
              <a:t>50% of the time there is a genetic link</a:t>
            </a:r>
          </a:p>
          <a:p>
            <a:r>
              <a:rPr lang="en-US" dirty="0"/>
              <a:t>Birth</a:t>
            </a:r>
          </a:p>
          <a:p>
            <a:pPr lvl="1"/>
            <a:r>
              <a:rPr lang="en-US" dirty="0"/>
              <a:t>German study found that 80% of Babies are subluxated at Birth!!!</a:t>
            </a:r>
          </a:p>
          <a:p>
            <a:r>
              <a:rPr lang="en-US" dirty="0"/>
              <a:t>Slips, Falls, Accidents/Trauma</a:t>
            </a:r>
          </a:p>
          <a:p>
            <a:pPr lvl="1"/>
            <a:r>
              <a:rPr lang="en-US" dirty="0"/>
              <a:t>5,000 Falls by the age of 3 &amp; 2,500 spinal traumas be the age of 5</a:t>
            </a:r>
          </a:p>
          <a:p>
            <a:pPr lvl="1"/>
            <a:r>
              <a:rPr lang="en-US" dirty="0"/>
              <a:t>Imagine running straight into the wall</a:t>
            </a:r>
          </a:p>
          <a:p>
            <a:pPr lvl="1">
              <a:buNone/>
            </a:pPr>
            <a:endParaRPr lang="en-US" dirty="0"/>
          </a:p>
        </p:txBody>
      </p:sp>
    </p:spTree>
    <p:extLst>
      <p:ext uri="{BB962C8B-B14F-4D97-AF65-F5344CB8AC3E}">
        <p14:creationId xmlns:p14="http://schemas.microsoft.com/office/powerpoint/2010/main" val="256897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6686"/>
            <a:ext cx="9144000" cy="709714"/>
          </a:xfrm>
        </p:spPr>
        <p:txBody>
          <a:bodyPr>
            <a:noAutofit/>
          </a:bodyPr>
          <a:lstStyle/>
          <a:p>
            <a:r>
              <a:rPr lang="en-US" sz="4800" dirty="0"/>
              <a:t>The 5 Essentials</a:t>
            </a:r>
            <a:endParaRPr lang="en-US" sz="2400" dirty="0">
              <a:solidFill>
                <a:schemeClr val="tx1">
                  <a:lumMod val="50000"/>
                  <a:lumOff val="50000"/>
                </a:schemeClr>
              </a:solidFill>
            </a:endParaRPr>
          </a:p>
        </p:txBody>
      </p:sp>
      <p:sp>
        <p:nvSpPr>
          <p:cNvPr id="4" name="Rectangle 3"/>
          <p:cNvSpPr txBox="1">
            <a:spLocks noChangeArrowheads="1"/>
          </p:cNvSpPr>
          <p:nvPr/>
        </p:nvSpPr>
        <p:spPr>
          <a:xfrm>
            <a:off x="2133600" y="2133600"/>
            <a:ext cx="6096000" cy="4191000"/>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defRPr/>
            </a:pPr>
            <a:r>
              <a:rPr lang="en-US" sz="5100" dirty="0">
                <a:latin typeface="Tahoma" pitchFamily="34" charset="0"/>
                <a:ea typeface="Tahoma" pitchFamily="34" charset="0"/>
                <a:cs typeface="Tahoma" pitchFamily="34" charset="0"/>
              </a:rPr>
              <a:t>Essential #1:  </a:t>
            </a:r>
            <a:r>
              <a:rPr lang="en-US" sz="5100" b="1" dirty="0">
                <a:latin typeface="Tahoma" pitchFamily="34" charset="0"/>
                <a:ea typeface="Tahoma" pitchFamily="34" charset="0"/>
                <a:cs typeface="Tahoma" pitchFamily="34" charset="0"/>
              </a:rPr>
              <a:t>Maximized Mind </a:t>
            </a:r>
          </a:p>
          <a:p>
            <a:pPr>
              <a:defRPr/>
            </a:pPr>
            <a:endParaRPr lang="en-US" dirty="0">
              <a:latin typeface="Tahoma" pitchFamily="34" charset="0"/>
              <a:ea typeface="Tahoma" pitchFamily="34" charset="0"/>
              <a:cs typeface="Tahoma" pitchFamily="34" charset="0"/>
            </a:endParaRPr>
          </a:p>
          <a:p>
            <a:pPr>
              <a:defRPr/>
            </a:pPr>
            <a:endParaRPr lang="en-US" dirty="0">
              <a:latin typeface="Tahoma" pitchFamily="34" charset="0"/>
              <a:ea typeface="Tahoma" pitchFamily="34" charset="0"/>
              <a:cs typeface="Tahoma" pitchFamily="34" charset="0"/>
            </a:endParaRPr>
          </a:p>
          <a:p>
            <a:pPr>
              <a:buFont typeface="Arial" charset="0"/>
              <a:buNone/>
              <a:defRPr/>
            </a:pPr>
            <a:r>
              <a:rPr lang="en-US" sz="5100" dirty="0">
                <a:latin typeface="Tahoma" pitchFamily="34" charset="0"/>
                <a:ea typeface="Tahoma" pitchFamily="34" charset="0"/>
                <a:cs typeface="Tahoma" pitchFamily="34" charset="0"/>
              </a:rPr>
              <a:t>Essential #2:  </a:t>
            </a:r>
            <a:r>
              <a:rPr lang="en-US" sz="5100" b="1" dirty="0">
                <a:latin typeface="Tahoma" pitchFamily="34" charset="0"/>
                <a:ea typeface="Tahoma" pitchFamily="34" charset="0"/>
                <a:cs typeface="Tahoma" pitchFamily="34" charset="0"/>
              </a:rPr>
              <a:t>Maximized Nerve Supply</a:t>
            </a:r>
          </a:p>
          <a:p>
            <a:pPr>
              <a:defRPr/>
            </a:pPr>
            <a:endParaRPr lang="en-US" dirty="0">
              <a:latin typeface="Tahoma" pitchFamily="34" charset="0"/>
              <a:ea typeface="Tahoma" pitchFamily="34" charset="0"/>
              <a:cs typeface="Tahoma" pitchFamily="34" charset="0"/>
            </a:endParaRPr>
          </a:p>
          <a:p>
            <a:pPr>
              <a:defRPr/>
            </a:pPr>
            <a:endParaRPr lang="en-US" dirty="0">
              <a:latin typeface="Tahoma" pitchFamily="34" charset="0"/>
              <a:ea typeface="Tahoma" pitchFamily="34" charset="0"/>
              <a:cs typeface="Tahoma" pitchFamily="34" charset="0"/>
            </a:endParaRPr>
          </a:p>
          <a:p>
            <a:pPr>
              <a:buFont typeface="Arial" charset="0"/>
              <a:buNone/>
              <a:defRPr/>
            </a:pPr>
            <a:r>
              <a:rPr lang="en-US" sz="5100" dirty="0">
                <a:latin typeface="Tahoma" pitchFamily="34" charset="0"/>
                <a:ea typeface="Tahoma" pitchFamily="34" charset="0"/>
                <a:cs typeface="Tahoma" pitchFamily="34" charset="0"/>
              </a:rPr>
              <a:t>Essential #3:  </a:t>
            </a:r>
            <a:r>
              <a:rPr lang="en-US" sz="5100" b="1" dirty="0">
                <a:latin typeface="Tahoma" pitchFamily="34" charset="0"/>
                <a:ea typeface="Tahoma" pitchFamily="34" charset="0"/>
                <a:cs typeface="Tahoma" pitchFamily="34" charset="0"/>
              </a:rPr>
              <a:t>Maximized Nutrients</a:t>
            </a:r>
          </a:p>
          <a:p>
            <a:pPr>
              <a:defRPr/>
            </a:pPr>
            <a:endParaRPr lang="en-US" dirty="0">
              <a:latin typeface="Tahoma" pitchFamily="34" charset="0"/>
              <a:ea typeface="Tahoma" pitchFamily="34" charset="0"/>
              <a:cs typeface="Tahoma" pitchFamily="34" charset="0"/>
            </a:endParaRPr>
          </a:p>
          <a:p>
            <a:pPr>
              <a:defRPr/>
            </a:pPr>
            <a:endParaRPr lang="en-US" dirty="0">
              <a:latin typeface="Tahoma" pitchFamily="34" charset="0"/>
              <a:ea typeface="Tahoma" pitchFamily="34" charset="0"/>
              <a:cs typeface="Tahoma" pitchFamily="34" charset="0"/>
            </a:endParaRPr>
          </a:p>
          <a:p>
            <a:pPr>
              <a:buFont typeface="Arial" charset="0"/>
              <a:buNone/>
              <a:defRPr/>
            </a:pPr>
            <a:r>
              <a:rPr lang="en-US" sz="5100" dirty="0">
                <a:latin typeface="Tahoma" pitchFamily="34" charset="0"/>
                <a:ea typeface="Tahoma" pitchFamily="34" charset="0"/>
                <a:cs typeface="Tahoma" pitchFamily="34" charset="0"/>
              </a:rPr>
              <a:t>Essential #4:  </a:t>
            </a:r>
            <a:r>
              <a:rPr lang="en-US" sz="5100" b="1" dirty="0">
                <a:latin typeface="Tahoma" pitchFamily="34" charset="0"/>
                <a:ea typeface="Tahoma" pitchFamily="34" charset="0"/>
                <a:cs typeface="Tahoma" pitchFamily="34" charset="0"/>
              </a:rPr>
              <a:t>Maximized Oxygen &amp; </a:t>
            </a:r>
          </a:p>
          <a:p>
            <a:pPr>
              <a:buFont typeface="Arial" charset="0"/>
              <a:buNone/>
              <a:defRPr/>
            </a:pPr>
            <a:r>
              <a:rPr lang="en-US" sz="5100" b="1" dirty="0">
                <a:latin typeface="Tahoma" pitchFamily="34" charset="0"/>
                <a:ea typeface="Tahoma" pitchFamily="34" charset="0"/>
                <a:cs typeface="Tahoma" pitchFamily="34" charset="0"/>
              </a:rPr>
              <a:t>			 </a:t>
            </a:r>
            <a:r>
              <a:rPr lang="en-US" sz="2100" b="1" dirty="0">
                <a:latin typeface="Tahoma" pitchFamily="34" charset="0"/>
                <a:ea typeface="Tahoma" pitchFamily="34" charset="0"/>
                <a:cs typeface="Tahoma" pitchFamily="34" charset="0"/>
              </a:rPr>
              <a:t> </a:t>
            </a:r>
            <a:r>
              <a:rPr lang="en-US" sz="5100" b="1" dirty="0">
                <a:latin typeface="Tahoma" pitchFamily="34" charset="0"/>
                <a:ea typeface="Tahoma" pitchFamily="34" charset="0"/>
                <a:cs typeface="Tahoma" pitchFamily="34" charset="0"/>
              </a:rPr>
              <a:t>Lean Muscle</a:t>
            </a:r>
          </a:p>
          <a:p>
            <a:pPr>
              <a:defRPr/>
            </a:pPr>
            <a:endParaRPr lang="en-US" sz="1700" dirty="0">
              <a:latin typeface="Tahoma" pitchFamily="34" charset="0"/>
              <a:ea typeface="Tahoma" pitchFamily="34" charset="0"/>
              <a:cs typeface="Tahoma" pitchFamily="34" charset="0"/>
            </a:endParaRPr>
          </a:p>
          <a:p>
            <a:pPr>
              <a:defRPr/>
            </a:pPr>
            <a:endParaRPr lang="en-US" dirty="0">
              <a:latin typeface="Tahoma" pitchFamily="34" charset="0"/>
              <a:ea typeface="Tahoma" pitchFamily="34" charset="0"/>
              <a:cs typeface="Tahoma" pitchFamily="34" charset="0"/>
            </a:endParaRPr>
          </a:p>
          <a:p>
            <a:pPr>
              <a:buFont typeface="Arial" charset="0"/>
              <a:buNone/>
              <a:defRPr/>
            </a:pPr>
            <a:r>
              <a:rPr lang="en-US" sz="5100" dirty="0">
                <a:latin typeface="Tahoma" pitchFamily="34" charset="0"/>
                <a:ea typeface="Tahoma" pitchFamily="34" charset="0"/>
                <a:cs typeface="Tahoma" pitchFamily="34" charset="0"/>
              </a:rPr>
              <a:t>Essential #5:  </a:t>
            </a:r>
            <a:r>
              <a:rPr lang="en-US" sz="5100" b="1" dirty="0">
                <a:latin typeface="Tahoma" pitchFamily="34" charset="0"/>
                <a:ea typeface="Tahoma" pitchFamily="34" charset="0"/>
                <a:cs typeface="Tahoma" pitchFamily="34" charset="0"/>
              </a:rPr>
              <a:t>Minimized Toxicity</a:t>
            </a:r>
          </a:p>
        </p:txBody>
      </p:sp>
      <p:pic>
        <p:nvPicPr>
          <p:cNvPr id="4098" name="Picture 2" descr="\\ML-SBS\RedirectedFolders\jhurtado\Desktop\Joshua Hurtado\Branding\5 Essentials Icons\5 Essentials - Solo\PNG_TransparentBackground\Mind_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981200"/>
            <a:ext cx="609600" cy="609600"/>
          </a:xfrm>
          <a:prstGeom prst="rect">
            <a:avLst/>
          </a:prstGeom>
          <a:noFill/>
          <a:extLst>
            <a:ext uri="{909E8E84-426E-40dd-AFC4-6F175D3DCCD1}">
              <a14:hiddenFill xmlns="" xmlns:a14="http://schemas.microsoft.com/office/drawing/2010/main">
                <a:solidFill>
                  <a:srgbClr val="FFFFFF"/>
                </a:solidFill>
              </a14:hiddenFill>
            </a:ext>
          </a:extLst>
        </p:spPr>
      </p:pic>
      <p:pic>
        <p:nvPicPr>
          <p:cNvPr id="4099" name="Picture 3" descr="\\ML-SBS\RedirectedFolders\jhurtado\Desktop\Joshua Hurtado\Branding\5 Essentials Icons\5 Essentials - Solo\PNG_TransparentBackground\NerveSupply_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2819400"/>
            <a:ext cx="609600" cy="609600"/>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ML-SBS\RedirectedFolders\jhurtado\Desktop\Joshua Hurtado\Branding\5 Essentials Icons\5 Essentials - Solo\PNG_TransparentBackground\Nutrition_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57600"/>
            <a:ext cx="609600" cy="609600"/>
          </a:xfrm>
          <a:prstGeom prst="rect">
            <a:avLst/>
          </a:prstGeom>
          <a:noFill/>
          <a:extLst>
            <a:ext uri="{909E8E84-426E-40dd-AFC4-6F175D3DCCD1}">
              <a14:hiddenFill xmlns="" xmlns:a14="http://schemas.microsoft.com/office/drawing/2010/main">
                <a:solidFill>
                  <a:srgbClr val="FFFFFF"/>
                </a:solidFill>
              </a14:hiddenFill>
            </a:ext>
          </a:extLst>
        </p:spPr>
      </p:pic>
      <p:pic>
        <p:nvPicPr>
          <p:cNvPr id="4101" name="Picture 5" descr="\\ML-SBS\RedirectedFolders\jhurtado\Desktop\Joshua Hurtado\Branding\5 Essentials Icons\5 Essentials - Solo\PNG_TransparentBackground\Toxins_P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7800" y="5486400"/>
            <a:ext cx="609600" cy="609600"/>
          </a:xfrm>
          <a:prstGeom prst="rect">
            <a:avLst/>
          </a:prstGeom>
          <a:noFill/>
          <a:extLst>
            <a:ext uri="{909E8E84-426E-40dd-AFC4-6F175D3DCCD1}">
              <a14:hiddenFill xmlns="" xmlns:a14="http://schemas.microsoft.com/office/drawing/2010/main">
                <a:solidFill>
                  <a:srgbClr val="FFFFFF"/>
                </a:solidFill>
              </a14:hiddenFill>
            </a:ext>
          </a:extLst>
        </p:spPr>
      </p:pic>
      <p:pic>
        <p:nvPicPr>
          <p:cNvPr id="4102" name="Picture 6" descr="\\ML-SBS\RedirectedFolders\jhurtado\Desktop\Joshua Hurtado\Branding\5 Essentials Icons\5 Essentials - Solo\PNG_TransparentBackground\Exercise_P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 y="4495800"/>
            <a:ext cx="609600" cy="609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40802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insight"/>
          <p:cNvPicPr>
            <a:picLocks noChangeAspect="1" noChangeArrowheads="1"/>
          </p:cNvPicPr>
          <p:nvPr/>
        </p:nvPicPr>
        <p:blipFill>
          <a:blip r:embed="rId3" cstate="print"/>
          <a:srcRect l="26354" t="5594" r="28159"/>
          <a:stretch>
            <a:fillRect/>
          </a:stretch>
        </p:blipFill>
        <p:spPr bwMode="auto">
          <a:xfrm>
            <a:off x="3505200" y="2322513"/>
            <a:ext cx="1828800" cy="3459843"/>
          </a:xfrm>
          <a:prstGeom prst="rect">
            <a:avLst/>
          </a:prstGeom>
          <a:ln>
            <a:noFill/>
          </a:ln>
          <a:effectLst>
            <a:softEdge rad="112500"/>
          </a:effectLst>
        </p:spPr>
      </p:pic>
      <p:sp>
        <p:nvSpPr>
          <p:cNvPr id="38915" name="Rectangle 4"/>
          <p:cNvSpPr>
            <a:spLocks noGrp="1" noChangeArrowheads="1"/>
          </p:cNvSpPr>
          <p:nvPr>
            <p:ph type="title"/>
          </p:nvPr>
        </p:nvSpPr>
        <p:spPr bwMode="auto">
          <a:xfrm>
            <a:off x="762000" y="609600"/>
            <a:ext cx="7772400" cy="914400"/>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n-US" sz="4000" dirty="0">
                <a:solidFill>
                  <a:schemeClr val="tx2"/>
                </a:solidFill>
              </a:rPr>
              <a:t> </a:t>
            </a:r>
            <a:r>
              <a:rPr lang="en-US" sz="3200" b="1" dirty="0">
                <a:latin typeface="Trebuchet MS" pitchFamily="-65" charset="0"/>
              </a:rPr>
              <a:t>How Do </a:t>
            </a:r>
            <a:r>
              <a:rPr lang="en-US" sz="3200" b="1" u="sng" dirty="0">
                <a:latin typeface="Trebuchet MS" pitchFamily="-65" charset="0"/>
              </a:rPr>
              <a:t>YOU</a:t>
            </a:r>
            <a:r>
              <a:rPr lang="en-US" sz="3200" b="1" dirty="0">
                <a:latin typeface="Trebuchet MS" pitchFamily="-65" charset="0"/>
              </a:rPr>
              <a:t> know if You or Your Child Has </a:t>
            </a:r>
            <a:r>
              <a:rPr lang="en-US" sz="3200" b="1" dirty="0" err="1">
                <a:latin typeface="Trebuchet MS" pitchFamily="-65" charset="0"/>
              </a:rPr>
              <a:t>Subluxation</a:t>
            </a:r>
            <a:r>
              <a:rPr lang="en-US" sz="3200" b="1" dirty="0">
                <a:latin typeface="Trebuchet MS" pitchFamily="-65" charset="0"/>
              </a:rPr>
              <a:t>?</a:t>
            </a:r>
            <a:endParaRPr lang="en-US" sz="3200" b="0" dirty="0"/>
          </a:p>
        </p:txBody>
      </p:sp>
      <p:sp>
        <p:nvSpPr>
          <p:cNvPr id="38916" name="Rectangle 5"/>
          <p:cNvSpPr>
            <a:spLocks noChangeArrowheads="1"/>
          </p:cNvSpPr>
          <p:nvPr/>
        </p:nvSpPr>
        <p:spPr bwMode="auto">
          <a:xfrm>
            <a:off x="161929" y="1143000"/>
            <a:ext cx="8836025" cy="5266797"/>
          </a:xfrm>
          <a:prstGeom prst="rect">
            <a:avLst/>
          </a:prstGeom>
          <a:noFill/>
          <a:ln w="9525">
            <a:noFill/>
            <a:miter lim="800000"/>
            <a:headEnd/>
            <a:tailEnd/>
          </a:ln>
        </p:spPr>
        <p:txBody>
          <a:bodyPr>
            <a:prstTxWarp prst="textNoShape">
              <a:avLst/>
            </a:prstTxWarp>
          </a:bodyPr>
          <a:lstStyle/>
          <a:p>
            <a:pPr marL="457200" indent="-457200" algn="ctr" eaLnBrk="1" hangingPunct="1">
              <a:lnSpc>
                <a:spcPct val="25000"/>
              </a:lnSpc>
              <a:spcBef>
                <a:spcPct val="20000"/>
              </a:spcBef>
              <a:buClr>
                <a:srgbClr val="B90000"/>
              </a:buClr>
              <a:buFont typeface="Wingdings" pitchFamily="-65" charset="2"/>
              <a:buNone/>
            </a:pPr>
            <a:endParaRPr lang="en-US" sz="2500" b="1" dirty="0">
              <a:solidFill>
                <a:srgbClr val="000000"/>
              </a:solidFill>
              <a:latin typeface="Trebuchet MS" pitchFamily="-65" charset="0"/>
            </a:endParaRPr>
          </a:p>
          <a:p>
            <a:pPr marL="457200" indent="-457200" algn="ctr" eaLnBrk="1" hangingPunct="1">
              <a:spcBef>
                <a:spcPct val="20000"/>
              </a:spcBef>
              <a:buClr>
                <a:srgbClr val="B90000"/>
              </a:buClr>
              <a:buFont typeface="Wingdings" pitchFamily="-65" charset="2"/>
              <a:buNone/>
            </a:pPr>
            <a:endParaRPr lang="en-US" i="1" dirty="0">
              <a:solidFill>
                <a:schemeClr val="accent1"/>
              </a:solidFill>
              <a:latin typeface="Trebuchet MS" pitchFamily="-65" charset="0"/>
            </a:endParaRPr>
          </a:p>
          <a:p>
            <a:pPr marL="457200" indent="-457200" algn="ctr" eaLnBrk="1" hangingPunct="1">
              <a:spcBef>
                <a:spcPct val="20000"/>
              </a:spcBef>
              <a:buClr>
                <a:srgbClr val="B90000"/>
              </a:buClr>
              <a:buFont typeface="Wingdings" pitchFamily="-65" charset="2"/>
              <a:buNone/>
            </a:pPr>
            <a:r>
              <a:rPr lang="en-US" i="1" dirty="0">
                <a:solidFill>
                  <a:srgbClr val="000000"/>
                </a:solidFill>
                <a:latin typeface="Trebuchet MS" pitchFamily="-65" charset="0"/>
              </a:rPr>
              <a:t>The three primary methods for evaluating nerve supply:</a:t>
            </a:r>
          </a:p>
          <a:p>
            <a:pPr marL="457200" indent="-457200" algn="ctr" eaLnBrk="1" hangingPunct="1">
              <a:spcBef>
                <a:spcPct val="20000"/>
              </a:spcBef>
              <a:buClr>
                <a:srgbClr val="B90000"/>
              </a:buClr>
              <a:buFont typeface="Wingdings" pitchFamily="-65" charset="2"/>
              <a:buNone/>
            </a:pPr>
            <a:endParaRPr lang="en-US" dirty="0">
              <a:solidFill>
                <a:srgbClr val="000000"/>
              </a:solidFill>
              <a:latin typeface="Trebuchet MS" pitchFamily="-65" charset="0"/>
            </a:endParaRPr>
          </a:p>
          <a:p>
            <a:pPr marL="1676400" lvl="3" indent="-304800" eaLnBrk="1" hangingPunct="1">
              <a:lnSpc>
                <a:spcPct val="150000"/>
              </a:lnSpc>
              <a:spcBef>
                <a:spcPct val="20000"/>
              </a:spcBef>
              <a:buClr>
                <a:srgbClr val="008000"/>
              </a:buClr>
              <a:buFont typeface="Wingdings" pitchFamily="-65" charset="2"/>
              <a:buChar char="§"/>
            </a:pPr>
            <a:endParaRPr lang="en-US" sz="1800" dirty="0">
              <a:solidFill>
                <a:srgbClr val="000000"/>
              </a:solidFill>
              <a:latin typeface="Trebuchet MS" pitchFamily="-65" charset="0"/>
            </a:endParaRPr>
          </a:p>
        </p:txBody>
      </p:sp>
      <p:sp>
        <p:nvSpPr>
          <p:cNvPr id="38918" name="Text Box 12"/>
          <p:cNvSpPr txBox="1">
            <a:spLocks noChangeArrowheads="1"/>
          </p:cNvSpPr>
          <p:nvPr/>
        </p:nvSpPr>
        <p:spPr bwMode="auto">
          <a:xfrm>
            <a:off x="3667125" y="2690813"/>
            <a:ext cx="184731" cy="369332"/>
          </a:xfrm>
          <a:prstGeom prst="rect">
            <a:avLst/>
          </a:prstGeom>
          <a:noFill/>
          <a:ln w="9525">
            <a:noFill/>
            <a:miter lim="800000"/>
            <a:headEnd/>
            <a:tailEnd/>
          </a:ln>
        </p:spPr>
        <p:txBody>
          <a:bodyPr wrap="none">
            <a:prstTxWarp prst="textNoShape">
              <a:avLst/>
            </a:prstTxWarp>
            <a:spAutoFit/>
          </a:bodyPr>
          <a:lstStyle/>
          <a:p>
            <a:endParaRPr lang="en-US"/>
          </a:p>
        </p:txBody>
      </p:sp>
      <p:pic>
        <p:nvPicPr>
          <p:cNvPr id="38919" name="Picture 1033"/>
          <p:cNvPicPr>
            <a:picLocks noChangeAspect="1" noChangeArrowheads="1"/>
          </p:cNvPicPr>
          <p:nvPr/>
        </p:nvPicPr>
        <p:blipFill>
          <a:blip r:embed="rId4" cstate="print"/>
          <a:srcRect/>
          <a:stretch>
            <a:fillRect/>
          </a:stretch>
        </p:blipFill>
        <p:spPr bwMode="auto">
          <a:xfrm>
            <a:off x="1252538" y="2308228"/>
            <a:ext cx="939800" cy="3476625"/>
          </a:xfrm>
          <a:prstGeom prst="rect">
            <a:avLst/>
          </a:prstGeom>
          <a:ln>
            <a:noFill/>
          </a:ln>
          <a:effectLst>
            <a:softEdge rad="112500"/>
          </a:effectLst>
        </p:spPr>
      </p:pic>
      <p:pic>
        <p:nvPicPr>
          <p:cNvPr id="38920" name="Picture 1034"/>
          <p:cNvPicPr>
            <a:picLocks noChangeAspect="1" noChangeArrowheads="1"/>
          </p:cNvPicPr>
          <p:nvPr/>
        </p:nvPicPr>
        <p:blipFill>
          <a:blip r:embed="rId5" cstate="print"/>
          <a:srcRect/>
          <a:stretch>
            <a:fillRect/>
          </a:stretch>
        </p:blipFill>
        <p:spPr bwMode="auto">
          <a:xfrm>
            <a:off x="2078040" y="2322515"/>
            <a:ext cx="922337" cy="3460751"/>
          </a:xfrm>
          <a:prstGeom prst="rect">
            <a:avLst/>
          </a:prstGeom>
          <a:ln>
            <a:noFill/>
          </a:ln>
          <a:effectLst>
            <a:softEdge rad="112500"/>
          </a:effectLst>
        </p:spPr>
      </p:pic>
      <p:pic>
        <p:nvPicPr>
          <p:cNvPr id="38921" name="Picture 31" descr="C:\Documents and Settings\Dr. Ashly Ochsner\My Documents\My Pictures\post.judy.JPG"/>
          <p:cNvPicPr>
            <a:picLocks noChangeAspect="1" noChangeArrowheads="1"/>
          </p:cNvPicPr>
          <p:nvPr/>
        </p:nvPicPr>
        <p:blipFill>
          <a:blip r:embed="rId6" cstate="print"/>
          <a:srcRect/>
          <a:stretch>
            <a:fillRect/>
          </a:stretch>
        </p:blipFill>
        <p:spPr bwMode="auto">
          <a:xfrm>
            <a:off x="5867401" y="2308227"/>
            <a:ext cx="2025651" cy="3440113"/>
          </a:xfrm>
          <a:prstGeom prst="rect">
            <a:avLst/>
          </a:prstGeom>
          <a:ln>
            <a:noFill/>
          </a:ln>
          <a:effectLst>
            <a:softEdge rad="112500"/>
          </a:effectLst>
        </p:spPr>
      </p:pic>
      <p:sp>
        <p:nvSpPr>
          <p:cNvPr id="38922" name="TextBox 13"/>
          <p:cNvSpPr txBox="1">
            <a:spLocks noChangeArrowheads="1"/>
          </p:cNvSpPr>
          <p:nvPr/>
        </p:nvSpPr>
        <p:spPr bwMode="auto">
          <a:xfrm>
            <a:off x="1422400" y="5864225"/>
            <a:ext cx="1625600" cy="369332"/>
          </a:xfrm>
          <a:prstGeom prst="rect">
            <a:avLst/>
          </a:prstGeom>
          <a:noFill/>
          <a:ln w="9525">
            <a:noFill/>
            <a:miter lim="800000"/>
            <a:headEnd/>
            <a:tailEnd/>
          </a:ln>
        </p:spPr>
        <p:txBody>
          <a:bodyPr>
            <a:prstTxWarp prst="textNoShape">
              <a:avLst/>
            </a:prstTxWarp>
            <a:spAutoFit/>
          </a:bodyPr>
          <a:lstStyle/>
          <a:p>
            <a:r>
              <a:rPr lang="en-US" dirty="0">
                <a:solidFill>
                  <a:srgbClr val="000000"/>
                </a:solidFill>
              </a:rPr>
              <a:t>1) Posture</a:t>
            </a:r>
          </a:p>
        </p:txBody>
      </p:sp>
      <p:sp>
        <p:nvSpPr>
          <p:cNvPr id="38923" name="TextBox 14"/>
          <p:cNvSpPr txBox="1">
            <a:spLocks noChangeArrowheads="1"/>
          </p:cNvSpPr>
          <p:nvPr/>
        </p:nvSpPr>
        <p:spPr bwMode="auto">
          <a:xfrm>
            <a:off x="3287712" y="5870575"/>
            <a:ext cx="3570288" cy="369332"/>
          </a:xfrm>
          <a:prstGeom prst="rect">
            <a:avLst/>
          </a:prstGeom>
          <a:noFill/>
          <a:ln w="9525">
            <a:noFill/>
            <a:miter lim="800000"/>
            <a:headEnd/>
            <a:tailEnd/>
          </a:ln>
        </p:spPr>
        <p:txBody>
          <a:bodyPr>
            <a:prstTxWarp prst="textNoShape">
              <a:avLst/>
            </a:prstTxWarp>
            <a:spAutoFit/>
          </a:bodyPr>
          <a:lstStyle/>
          <a:p>
            <a:r>
              <a:rPr lang="en-US" dirty="0">
                <a:solidFill>
                  <a:srgbClr val="000000"/>
                </a:solidFill>
              </a:rPr>
              <a:t>2) Nerve Scan</a:t>
            </a:r>
          </a:p>
        </p:txBody>
      </p:sp>
      <p:sp>
        <p:nvSpPr>
          <p:cNvPr id="38924" name="TextBox 15"/>
          <p:cNvSpPr txBox="1">
            <a:spLocks noChangeArrowheads="1"/>
          </p:cNvSpPr>
          <p:nvPr/>
        </p:nvSpPr>
        <p:spPr bwMode="auto">
          <a:xfrm>
            <a:off x="5715000" y="5867400"/>
            <a:ext cx="2190750" cy="369332"/>
          </a:xfrm>
          <a:prstGeom prst="rect">
            <a:avLst/>
          </a:prstGeom>
          <a:noFill/>
          <a:ln w="9525">
            <a:noFill/>
            <a:miter lim="800000"/>
            <a:headEnd/>
            <a:tailEnd/>
          </a:ln>
        </p:spPr>
        <p:txBody>
          <a:bodyPr wrap="square">
            <a:prstTxWarp prst="textNoShape">
              <a:avLst/>
            </a:prstTxWarp>
            <a:spAutoFit/>
          </a:bodyPr>
          <a:lstStyle/>
          <a:p>
            <a:r>
              <a:rPr lang="en-US" dirty="0">
                <a:solidFill>
                  <a:srgbClr val="000000"/>
                </a:solidFill>
              </a:rPr>
              <a:t>3) Structural X-rays</a:t>
            </a:r>
          </a:p>
        </p:txBody>
      </p:sp>
    </p:spTree>
    <p:extLst>
      <p:ext uri="{BB962C8B-B14F-4D97-AF65-F5344CB8AC3E}">
        <p14:creationId xmlns:p14="http://schemas.microsoft.com/office/powerpoint/2010/main" val="2189271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9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9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9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9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9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9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9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P spid="38922" grpId="0"/>
      <p:bldP spid="38923" grpId="0"/>
      <p:bldP spid="3892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327A6262-8D41-4D96-8493-04FA6A1354EA}"/>
              </a:ext>
            </a:extLst>
          </p:cNvPr>
          <p:cNvSpPr>
            <a:spLocks noGrp="1"/>
          </p:cNvSpPr>
          <p:nvPr>
            <p:ph type="title"/>
          </p:nvPr>
        </p:nvSpPr>
        <p:spPr>
          <a:xfrm>
            <a:off x="492711" y="1960115"/>
            <a:ext cx="3008313" cy="2937769"/>
          </a:xfrm>
          <a:prstGeom prst="rect">
            <a:avLst/>
          </a:prstGeom>
        </p:spPr>
        <p:txBody>
          <a:bodyPr anchor="b">
            <a:noAutofit/>
          </a:bodyPr>
          <a:lstStyle/>
          <a:p>
            <a:pPr algn="ctr"/>
            <a:r>
              <a:rPr lang="en-US" sz="5400" dirty="0">
                <a:solidFill>
                  <a:srgbClr val="C33927"/>
                </a:solidFill>
              </a:rPr>
              <a:t>Monthly Health Talks</a:t>
            </a:r>
          </a:p>
        </p:txBody>
      </p:sp>
      <p:pic>
        <p:nvPicPr>
          <p:cNvPr id="6" name="Picture 5">
            <a:extLst>
              <a:ext uri="{FF2B5EF4-FFF2-40B4-BE49-F238E27FC236}">
                <a16:creationId xmlns:a16="http://schemas.microsoft.com/office/drawing/2014/main" id="{98922F5B-FC3A-56BE-0142-7FA2C1037C88}"/>
              </a:ext>
            </a:extLst>
          </p:cNvPr>
          <p:cNvPicPr>
            <a:picLocks noChangeAspect="1"/>
          </p:cNvPicPr>
          <p:nvPr/>
        </p:nvPicPr>
        <p:blipFill>
          <a:blip r:embed="rId2"/>
          <a:stretch>
            <a:fillRect/>
          </a:stretch>
        </p:blipFill>
        <p:spPr>
          <a:xfrm>
            <a:off x="3857473" y="842480"/>
            <a:ext cx="4464751" cy="5912778"/>
          </a:xfrm>
          <a:prstGeom prst="rect">
            <a:avLst/>
          </a:prstGeom>
        </p:spPr>
      </p:pic>
    </p:spTree>
    <p:extLst>
      <p:ext uri="{BB962C8B-B14F-4D97-AF65-F5344CB8AC3E}">
        <p14:creationId xmlns:p14="http://schemas.microsoft.com/office/powerpoint/2010/main" val="788538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7F04B9C9-A0D4-4982-9C5E-EAD9182875A5}"/>
              </a:ext>
            </a:extLst>
          </p:cNvPr>
          <p:cNvPicPr>
            <a:picLocks noChangeAspect="1"/>
          </p:cNvPicPr>
          <p:nvPr/>
        </p:nvPicPr>
        <p:blipFill>
          <a:blip r:embed="rId3"/>
          <a:stretch>
            <a:fillRect/>
          </a:stretch>
        </p:blipFill>
        <p:spPr>
          <a:xfrm>
            <a:off x="181715" y="-337351"/>
            <a:ext cx="8780570" cy="5619565"/>
          </a:xfrm>
          <a:prstGeom prst="rect">
            <a:avLst/>
          </a:prstGeom>
        </p:spPr>
      </p:pic>
      <p:sp>
        <p:nvSpPr>
          <p:cNvPr id="4" name="TextBox 3">
            <a:extLst>
              <a:ext uri="{FF2B5EF4-FFF2-40B4-BE49-F238E27FC236}">
                <a16:creationId xmlns:a16="http://schemas.microsoft.com/office/drawing/2014/main" id="{80E34B84-2CC9-4B79-8835-3B1E97788BA4}"/>
              </a:ext>
            </a:extLst>
          </p:cNvPr>
          <p:cNvSpPr txBox="1"/>
          <p:nvPr/>
        </p:nvSpPr>
        <p:spPr>
          <a:xfrm>
            <a:off x="493160" y="3831797"/>
            <a:ext cx="3873357" cy="1862048"/>
          </a:xfrm>
          <a:prstGeom prst="rect">
            <a:avLst/>
          </a:prstGeom>
          <a:noFill/>
        </p:spPr>
        <p:txBody>
          <a:bodyPr wrap="square" rtlCol="0">
            <a:spAutoFit/>
          </a:bodyPr>
          <a:lstStyle/>
          <a:p>
            <a:pPr algn="ctr"/>
            <a:r>
              <a:rPr lang="en-US" sz="4000" b="1" dirty="0"/>
              <a:t>St. Croix</a:t>
            </a:r>
          </a:p>
          <a:p>
            <a:pPr algn="ctr"/>
            <a:r>
              <a:rPr lang="en-US" sz="5000" b="1" dirty="0"/>
              <a:t>340.713.4326</a:t>
            </a:r>
          </a:p>
          <a:p>
            <a:pPr algn="ctr"/>
            <a:r>
              <a:rPr lang="en-US" sz="2500" dirty="0"/>
              <a:t>Peters Rest Shopping Center</a:t>
            </a:r>
          </a:p>
        </p:txBody>
      </p:sp>
      <p:sp>
        <p:nvSpPr>
          <p:cNvPr id="2" name="TextBox 1">
            <a:extLst>
              <a:ext uri="{FF2B5EF4-FFF2-40B4-BE49-F238E27FC236}">
                <a16:creationId xmlns:a16="http://schemas.microsoft.com/office/drawing/2014/main" id="{78BD1222-1DB2-5770-C52B-0102315B9A45}"/>
              </a:ext>
            </a:extLst>
          </p:cNvPr>
          <p:cNvSpPr txBox="1"/>
          <p:nvPr/>
        </p:nvSpPr>
        <p:spPr>
          <a:xfrm>
            <a:off x="4777485" y="3831797"/>
            <a:ext cx="3873357" cy="1862048"/>
          </a:xfrm>
          <a:prstGeom prst="rect">
            <a:avLst/>
          </a:prstGeom>
          <a:noFill/>
        </p:spPr>
        <p:txBody>
          <a:bodyPr wrap="square" rtlCol="0">
            <a:spAutoFit/>
          </a:bodyPr>
          <a:lstStyle/>
          <a:p>
            <a:pPr algn="ctr"/>
            <a:r>
              <a:rPr lang="en-US" sz="4000" b="1" dirty="0"/>
              <a:t>St. Thomas</a:t>
            </a:r>
          </a:p>
          <a:p>
            <a:pPr algn="ctr"/>
            <a:r>
              <a:rPr lang="en-US" sz="5000" b="1" dirty="0"/>
              <a:t>340.714.4325</a:t>
            </a:r>
          </a:p>
          <a:p>
            <a:pPr algn="ctr"/>
            <a:r>
              <a:rPr lang="en-US" sz="2500" dirty="0"/>
              <a:t>Al Cohen Plaza, </a:t>
            </a:r>
            <a:r>
              <a:rPr lang="en-US" sz="2500" dirty="0" err="1"/>
              <a:t>Raphune</a:t>
            </a:r>
            <a:r>
              <a:rPr lang="en-US" sz="2500" dirty="0"/>
              <a:t> Hill</a:t>
            </a:r>
          </a:p>
        </p:txBody>
      </p:sp>
      <p:sp>
        <p:nvSpPr>
          <p:cNvPr id="5" name="TextBox 4">
            <a:extLst>
              <a:ext uri="{FF2B5EF4-FFF2-40B4-BE49-F238E27FC236}">
                <a16:creationId xmlns:a16="http://schemas.microsoft.com/office/drawing/2014/main" id="{5D071217-F4F9-6E6D-5AF6-3F81BDDB264D}"/>
              </a:ext>
            </a:extLst>
          </p:cNvPr>
          <p:cNvSpPr txBox="1"/>
          <p:nvPr/>
        </p:nvSpPr>
        <p:spPr>
          <a:xfrm>
            <a:off x="716622" y="5996226"/>
            <a:ext cx="7710755" cy="784830"/>
          </a:xfrm>
          <a:prstGeom prst="rect">
            <a:avLst/>
          </a:prstGeom>
          <a:noFill/>
        </p:spPr>
        <p:txBody>
          <a:bodyPr wrap="square" rtlCol="0">
            <a:spAutoFit/>
          </a:bodyPr>
          <a:lstStyle/>
          <a:p>
            <a:pPr algn="ctr"/>
            <a:r>
              <a:rPr lang="en-US" sz="4500" b="1" dirty="0" err="1"/>
              <a:t>www.paradisechirovi.com</a:t>
            </a:r>
            <a:endParaRPr lang="en-US" sz="4500" b="1" dirty="0"/>
          </a:p>
        </p:txBody>
      </p:sp>
    </p:spTree>
    <p:extLst>
      <p:ext uri="{BB962C8B-B14F-4D97-AF65-F5344CB8AC3E}">
        <p14:creationId xmlns:p14="http://schemas.microsoft.com/office/powerpoint/2010/main" val="1768058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989040" y="1045289"/>
            <a:ext cx="7635416" cy="16591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5091" b="1" dirty="0">
                <a:cs typeface="Times" panose="02020603050405020304" pitchFamily="18" charset="0"/>
              </a:rPr>
              <a:t>Are you healthier now than you were 5 years ago?</a:t>
            </a:r>
            <a:endParaRPr lang="en-US" altLang="en-US" sz="5091" b="1" dirty="0"/>
          </a:p>
        </p:txBody>
      </p:sp>
      <p:pic>
        <p:nvPicPr>
          <p:cNvPr id="108546" name="Picture 2" descr="http://2.bp.blogspot.com/-gg19DokeqVE/UPH_F9xmq1I/AAAAAAAAArY/VNeFCsPafYw/s1600/healthy+per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377" y="3135729"/>
            <a:ext cx="6254742" cy="30127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71082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6248400"/>
            <a:ext cx="9144000" cy="228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 name="Rectangle 1"/>
          <p:cNvSpPr/>
          <p:nvPr/>
        </p:nvSpPr>
        <p:spPr>
          <a:xfrm>
            <a:off x="0" y="914400"/>
            <a:ext cx="9144000" cy="228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 name="Rectangle 4"/>
          <p:cNvSpPr/>
          <p:nvPr/>
        </p:nvSpPr>
        <p:spPr>
          <a:xfrm>
            <a:off x="0" y="1295400"/>
            <a:ext cx="9144000" cy="228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 name="Rectangle 5"/>
          <p:cNvSpPr/>
          <p:nvPr/>
        </p:nvSpPr>
        <p:spPr>
          <a:xfrm>
            <a:off x="0" y="1676400"/>
            <a:ext cx="9144000" cy="228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7" name="Rectangle 6"/>
          <p:cNvSpPr/>
          <p:nvPr/>
        </p:nvSpPr>
        <p:spPr>
          <a:xfrm>
            <a:off x="5255" y="2057400"/>
            <a:ext cx="9144000" cy="228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4" name="Rectangle 13"/>
          <p:cNvSpPr/>
          <p:nvPr/>
        </p:nvSpPr>
        <p:spPr>
          <a:xfrm>
            <a:off x="-5255" y="4742793"/>
            <a:ext cx="9144000" cy="228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5" name="Rectangle 14"/>
          <p:cNvSpPr/>
          <p:nvPr/>
        </p:nvSpPr>
        <p:spPr>
          <a:xfrm>
            <a:off x="0" y="5105400"/>
            <a:ext cx="9144000" cy="228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6" name="Rectangle 15"/>
          <p:cNvSpPr/>
          <p:nvPr/>
        </p:nvSpPr>
        <p:spPr>
          <a:xfrm>
            <a:off x="-5255" y="5486400"/>
            <a:ext cx="9144000" cy="228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 name="Rectangle 16"/>
          <p:cNvSpPr/>
          <p:nvPr/>
        </p:nvSpPr>
        <p:spPr>
          <a:xfrm>
            <a:off x="5255" y="5867400"/>
            <a:ext cx="9144000" cy="228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 name="TextBox 2"/>
          <p:cNvSpPr txBox="1"/>
          <p:nvPr/>
        </p:nvSpPr>
        <p:spPr>
          <a:xfrm>
            <a:off x="614854" y="2209800"/>
            <a:ext cx="7919545" cy="2646878"/>
          </a:xfrm>
          <a:prstGeom prst="rect">
            <a:avLst/>
          </a:prstGeom>
          <a:noFill/>
        </p:spPr>
        <p:txBody>
          <a:bodyPr wrap="square" rtlCol="0">
            <a:spAutoFit/>
          </a:bodyPr>
          <a:lstStyle/>
          <a:p>
            <a:pPr algn="ctr"/>
            <a:r>
              <a:rPr lang="en-US" sz="16600" b="1" dirty="0">
                <a:ln w="114300">
                  <a:noFill/>
                </a:ln>
                <a:solidFill>
                  <a:srgbClr val="C33927"/>
                </a:solidFill>
                <a:latin typeface="Lato" pitchFamily="34" charset="0"/>
              </a:rPr>
              <a:t>WHY?</a:t>
            </a:r>
          </a:p>
        </p:txBody>
      </p:sp>
      <p:sp>
        <p:nvSpPr>
          <p:cNvPr id="19" name="Rectangle 18"/>
          <p:cNvSpPr/>
          <p:nvPr/>
        </p:nvSpPr>
        <p:spPr>
          <a:xfrm>
            <a:off x="-5255" y="2455478"/>
            <a:ext cx="614855" cy="2343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0" name="Rectangle 19"/>
          <p:cNvSpPr/>
          <p:nvPr/>
        </p:nvSpPr>
        <p:spPr>
          <a:xfrm>
            <a:off x="-5255" y="2836479"/>
            <a:ext cx="614855" cy="2343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1" name="Rectangle 20"/>
          <p:cNvSpPr/>
          <p:nvPr/>
        </p:nvSpPr>
        <p:spPr>
          <a:xfrm>
            <a:off x="-5255" y="3217479"/>
            <a:ext cx="614855" cy="2343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2" name="Rectangle 21"/>
          <p:cNvSpPr/>
          <p:nvPr/>
        </p:nvSpPr>
        <p:spPr>
          <a:xfrm>
            <a:off x="0" y="3598479"/>
            <a:ext cx="614855" cy="2343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3" name="Rectangle 22"/>
          <p:cNvSpPr/>
          <p:nvPr/>
        </p:nvSpPr>
        <p:spPr>
          <a:xfrm>
            <a:off x="-5255" y="3962400"/>
            <a:ext cx="614855" cy="2343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4" name="Rectangle 23"/>
          <p:cNvSpPr/>
          <p:nvPr/>
        </p:nvSpPr>
        <p:spPr>
          <a:xfrm>
            <a:off x="-5255" y="4343400"/>
            <a:ext cx="614855" cy="2343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5" name="Rectangle 24"/>
          <p:cNvSpPr/>
          <p:nvPr/>
        </p:nvSpPr>
        <p:spPr>
          <a:xfrm>
            <a:off x="8534400" y="2455478"/>
            <a:ext cx="614855" cy="2343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534400" y="2836479"/>
            <a:ext cx="614855" cy="2343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534400" y="3217479"/>
            <a:ext cx="614855" cy="2343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539655" y="3598479"/>
            <a:ext cx="614855" cy="2343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534400" y="3962400"/>
            <a:ext cx="614855" cy="2343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534400" y="4343400"/>
            <a:ext cx="614855" cy="2343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09600" y="5486400"/>
            <a:ext cx="7924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62000" y="5410200"/>
            <a:ext cx="7620000" cy="1077218"/>
          </a:xfrm>
          <a:prstGeom prst="rect">
            <a:avLst/>
          </a:prstGeom>
          <a:noFill/>
        </p:spPr>
        <p:txBody>
          <a:bodyPr wrap="square" rtlCol="0">
            <a:spAutoFit/>
          </a:bodyPr>
          <a:lstStyle/>
          <a:p>
            <a:r>
              <a:rPr lang="en-US" sz="3200" b="1" i="1" dirty="0">
                <a:solidFill>
                  <a:schemeClr val="tx1">
                    <a:lumMod val="75000"/>
                    <a:lumOff val="25000"/>
                  </a:schemeClr>
                </a:solidFill>
                <a:latin typeface="Lato" pitchFamily="34" charset="0"/>
              </a:rPr>
              <a:t>If a person has a big enough </a:t>
            </a:r>
            <a:r>
              <a:rPr lang="en-US" sz="3200" b="1" i="1" dirty="0">
                <a:solidFill>
                  <a:srgbClr val="C33927"/>
                </a:solidFill>
                <a:latin typeface="Lato" pitchFamily="34" charset="0"/>
              </a:rPr>
              <a:t>why</a:t>
            </a:r>
            <a:r>
              <a:rPr lang="en-US" sz="3200" b="1" i="1" dirty="0">
                <a:solidFill>
                  <a:schemeClr val="tx1">
                    <a:lumMod val="75000"/>
                    <a:lumOff val="25000"/>
                  </a:schemeClr>
                </a:solidFill>
                <a:latin typeface="Lato" pitchFamily="34" charset="0"/>
              </a:rPr>
              <a:t>, they can endure almost any </a:t>
            </a:r>
            <a:r>
              <a:rPr lang="en-US" sz="3200" b="1" i="1" dirty="0">
                <a:solidFill>
                  <a:srgbClr val="C33927"/>
                </a:solidFill>
                <a:latin typeface="Lato" pitchFamily="34" charset="0"/>
              </a:rPr>
              <a:t>how.</a:t>
            </a:r>
          </a:p>
        </p:txBody>
      </p:sp>
      <p:sp>
        <p:nvSpPr>
          <p:cNvPr id="35" name="Rectangle 34"/>
          <p:cNvSpPr/>
          <p:nvPr/>
        </p:nvSpPr>
        <p:spPr>
          <a:xfrm>
            <a:off x="0" y="6629400"/>
            <a:ext cx="9144000" cy="228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37" name="Picture 2" descr="\\ML-SBS\RedirectedFolders\jhurtado\Desktop\Joshua Hurtado\Branding\5 Essentials Icons\5 Essentials - Solo\PNG_TransparentBackground\Mind_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6019800"/>
            <a:ext cx="685800" cy="685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58704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040070825"/>
              </p:ext>
            </p:extLst>
          </p:nvPr>
        </p:nvGraphicFramePr>
        <p:xfrm>
          <a:off x="14796" y="990600"/>
          <a:ext cx="9144000" cy="5257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57200" y="-76200"/>
            <a:ext cx="8229600" cy="990600"/>
          </a:xfrm>
        </p:spPr>
        <p:txBody>
          <a:bodyPr>
            <a:normAutofit/>
          </a:bodyPr>
          <a:lstStyle/>
          <a:p>
            <a:r>
              <a:rPr lang="en-US" sz="4000" dirty="0"/>
              <a:t>Where does stress come from?</a:t>
            </a:r>
          </a:p>
        </p:txBody>
      </p:sp>
    </p:spTree>
    <p:extLst>
      <p:ext uri="{BB962C8B-B14F-4D97-AF65-F5344CB8AC3E}">
        <p14:creationId xmlns:p14="http://schemas.microsoft.com/office/powerpoint/2010/main" val="565077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Box 3"/>
          <p:cNvSpPr txBox="1">
            <a:spLocks noChangeArrowheads="1"/>
          </p:cNvSpPr>
          <p:nvPr/>
        </p:nvSpPr>
        <p:spPr bwMode="auto">
          <a:xfrm>
            <a:off x="462828" y="838200"/>
            <a:ext cx="8077200" cy="5293758"/>
          </a:xfrm>
          <a:prstGeom prst="rect">
            <a:avLst/>
          </a:prstGeom>
          <a:noFill/>
          <a:ln w="9525">
            <a:noFill/>
            <a:miter lim="800000"/>
            <a:headEnd/>
            <a:tailEnd/>
          </a:ln>
        </p:spPr>
        <p:txBody>
          <a:bodyPr>
            <a:spAutoFit/>
          </a:bodyPr>
          <a:lstStyle/>
          <a:p>
            <a:r>
              <a:rPr lang="en-US" sz="3200" b="1" dirty="0"/>
              <a:t>Stress:</a:t>
            </a:r>
            <a:endParaRPr lang="en-US" dirty="0"/>
          </a:p>
          <a:p>
            <a:r>
              <a:rPr lang="en-US" dirty="0"/>
              <a:t>Stimulus (Threat)</a:t>
            </a:r>
          </a:p>
          <a:p>
            <a:endParaRPr lang="en-US" dirty="0"/>
          </a:p>
          <a:p>
            <a:r>
              <a:rPr lang="en-US" dirty="0"/>
              <a:t>Stress Hormones Released </a:t>
            </a:r>
          </a:p>
          <a:p>
            <a:r>
              <a:rPr lang="en-US" dirty="0"/>
              <a:t>	(ACTH, Glucocorticoids, Adrenaline, Noradrenalin)</a:t>
            </a:r>
          </a:p>
          <a:p>
            <a:endParaRPr lang="en-US" dirty="0"/>
          </a:p>
          <a:p>
            <a:r>
              <a:rPr lang="en-US" dirty="0"/>
              <a:t>“Fight or Flight” Physiology:</a:t>
            </a:r>
          </a:p>
          <a:p>
            <a:endParaRPr lang="en-US" dirty="0"/>
          </a:p>
          <a:p>
            <a:pPr>
              <a:buFont typeface="Arial" pitchFamily="34" charset="0"/>
              <a:buChar char="•"/>
            </a:pPr>
            <a:r>
              <a:rPr lang="en-US" dirty="0"/>
              <a:t> Blood pressure / Heart rate / Blood sugar / Blood lipids / Clotting factors</a:t>
            </a:r>
          </a:p>
          <a:p>
            <a:pPr>
              <a:buFont typeface="Arial" pitchFamily="34" charset="0"/>
              <a:buChar char="•"/>
            </a:pPr>
            <a:r>
              <a:rPr lang="en-US" dirty="0"/>
              <a:t> Eyes Dilate / Muscles Contract / Breathing Rate Increases</a:t>
            </a:r>
          </a:p>
          <a:p>
            <a:pPr>
              <a:buFont typeface="Arial" pitchFamily="34" charset="0"/>
              <a:buChar char="•"/>
            </a:pPr>
            <a:r>
              <a:rPr lang="en-US" dirty="0"/>
              <a:t> Vision and Hearing Sharpens / Focus Narrows / Long-term memory reduced</a:t>
            </a:r>
          </a:p>
          <a:p>
            <a:pPr>
              <a:buFont typeface="Arial" pitchFamily="34" charset="0"/>
              <a:buChar char="•"/>
            </a:pPr>
            <a:r>
              <a:rPr lang="en-US" dirty="0"/>
              <a:t> Immune system / Digestion / Reproduction down-regulated</a:t>
            </a:r>
          </a:p>
          <a:p>
            <a:pPr>
              <a:buFont typeface="Arial" pitchFamily="34" charset="0"/>
              <a:buChar char="•"/>
            </a:pPr>
            <a:endParaRPr lang="en-US" dirty="0"/>
          </a:p>
          <a:p>
            <a:pPr>
              <a:buFont typeface="Arial" pitchFamily="34" charset="0"/>
              <a:buChar char="•"/>
            </a:pPr>
            <a:endParaRPr lang="en-US" dirty="0"/>
          </a:p>
          <a:p>
            <a:pPr>
              <a:buFont typeface="Arial" pitchFamily="34" charset="0"/>
              <a:buChar char="•"/>
            </a:pPr>
            <a:endParaRPr lang="en-US" dirty="0"/>
          </a:p>
          <a:p>
            <a:endParaRPr lang="en-US" dirty="0"/>
          </a:p>
          <a:p>
            <a:endParaRPr lang="en-US" dirty="0"/>
          </a:p>
          <a:p>
            <a:endParaRPr lang="en-US" dirty="0"/>
          </a:p>
        </p:txBody>
      </p:sp>
      <p:sp>
        <p:nvSpPr>
          <p:cNvPr id="5" name="TextBox 4"/>
          <p:cNvSpPr txBox="1"/>
          <p:nvPr/>
        </p:nvSpPr>
        <p:spPr>
          <a:xfrm>
            <a:off x="1066800" y="5257800"/>
            <a:ext cx="7010399" cy="646331"/>
          </a:xfrm>
          <a:prstGeom prst="rect">
            <a:avLst/>
          </a:prstGeom>
          <a:solidFill>
            <a:schemeClr val="bg1">
              <a:lumMod val="85000"/>
            </a:schemeClr>
          </a:solidFill>
          <a:ln>
            <a:solidFill>
              <a:schemeClr val="tx1"/>
            </a:solidFill>
          </a:ln>
        </p:spPr>
        <p:txBody>
          <a:bodyPr wrap="square">
            <a:spAutoFit/>
          </a:bodyPr>
          <a:lstStyle/>
          <a:p>
            <a:pPr algn="ctr">
              <a:defRPr/>
            </a:pPr>
            <a:r>
              <a:rPr lang="en-US" b="1" dirty="0">
                <a:latin typeface="Arial" charset="0"/>
                <a:cs typeface="Arial" charset="0"/>
              </a:rPr>
              <a:t>This system is designed to work perfectly when you can </a:t>
            </a:r>
          </a:p>
          <a:p>
            <a:pPr algn="ctr">
              <a:defRPr/>
            </a:pPr>
            <a:r>
              <a:rPr lang="en-US" b="1" i="1" dirty="0">
                <a:latin typeface="Arial" charset="0"/>
                <a:cs typeface="Arial" charset="0"/>
              </a:rPr>
              <a:t>GET AWAY FROM </a:t>
            </a:r>
            <a:r>
              <a:rPr lang="en-US" b="1" dirty="0">
                <a:latin typeface="Arial" charset="0"/>
                <a:cs typeface="Arial" charset="0"/>
              </a:rPr>
              <a:t>the perceived threat.</a:t>
            </a:r>
          </a:p>
        </p:txBody>
      </p:sp>
      <p:pic>
        <p:nvPicPr>
          <p:cNvPr id="5126" name="Picture 5" descr="shark05.jpg"/>
          <p:cNvPicPr>
            <a:picLocks noChangeAspect="1"/>
          </p:cNvPicPr>
          <p:nvPr/>
        </p:nvPicPr>
        <p:blipFill>
          <a:blip r:embed="rId3" cstate="print"/>
          <a:srcRect/>
          <a:stretch>
            <a:fillRect/>
          </a:stretch>
        </p:blipFill>
        <p:spPr bwMode="auto">
          <a:xfrm>
            <a:off x="5181600" y="381000"/>
            <a:ext cx="3260725" cy="1828800"/>
          </a:xfrm>
          <a:prstGeom prst="rect">
            <a:avLst/>
          </a:prstGeom>
          <a:noFill/>
          <a:ln w="9525">
            <a:noFill/>
            <a:miter lim="800000"/>
            <a:headEnd/>
            <a:tailEnd/>
          </a:ln>
        </p:spPr>
      </p:pic>
    </p:spTree>
    <p:extLst>
      <p:ext uri="{BB962C8B-B14F-4D97-AF65-F5344CB8AC3E}">
        <p14:creationId xmlns:p14="http://schemas.microsoft.com/office/powerpoint/2010/main" val="2297177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10000" dirty="0"/>
              <a:t>Nutrition</a:t>
            </a:r>
          </a:p>
        </p:txBody>
      </p:sp>
    </p:spTree>
    <p:extLst>
      <p:ext uri="{BB962C8B-B14F-4D97-AF65-F5344CB8AC3E}">
        <p14:creationId xmlns:p14="http://schemas.microsoft.com/office/powerpoint/2010/main" val="1694161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L-SBS\RedirectedFolders\jhurtado\Desktop\Joshua Hurtado\Toolkits\By Month\2013\01_Resolve\Artwork\Images\904239_88895660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1" y="4865943"/>
            <a:ext cx="5867399" cy="206825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457200" y="762000"/>
            <a:ext cx="8229600" cy="1143000"/>
          </a:xfrm>
        </p:spPr>
        <p:txBody>
          <a:bodyPr>
            <a:normAutofit/>
          </a:bodyPr>
          <a:lstStyle/>
          <a:p>
            <a:r>
              <a:rPr lang="en-US" sz="4800" dirty="0"/>
              <a:t>What Makes You Go?</a:t>
            </a:r>
          </a:p>
        </p:txBody>
      </p:sp>
      <p:sp>
        <p:nvSpPr>
          <p:cNvPr id="3" name="Content Placeholder 2"/>
          <p:cNvSpPr>
            <a:spLocks noGrp="1"/>
          </p:cNvSpPr>
          <p:nvPr>
            <p:ph idx="1"/>
          </p:nvPr>
        </p:nvSpPr>
        <p:spPr>
          <a:xfrm>
            <a:off x="457200" y="1752600"/>
            <a:ext cx="8458200" cy="4419600"/>
          </a:xfrm>
        </p:spPr>
        <p:txBody>
          <a:bodyPr>
            <a:normAutofit/>
          </a:bodyPr>
          <a:lstStyle/>
          <a:p>
            <a:pPr marL="0" indent="0">
              <a:buNone/>
            </a:pPr>
            <a:r>
              <a:rPr lang="en-US" dirty="0"/>
              <a:t>Your body uses one of two things for energy:</a:t>
            </a:r>
          </a:p>
          <a:p>
            <a:pPr marL="0" indent="0">
              <a:buNone/>
            </a:pPr>
            <a:endParaRPr lang="en-US" sz="1000" dirty="0"/>
          </a:p>
          <a:p>
            <a:r>
              <a:rPr lang="en-US" b="1" dirty="0">
                <a:solidFill>
                  <a:srgbClr val="C33927"/>
                </a:solidFill>
              </a:rPr>
              <a:t>Sugar (Glucose)</a:t>
            </a:r>
          </a:p>
          <a:p>
            <a:r>
              <a:rPr lang="en-US" b="1" dirty="0">
                <a:solidFill>
                  <a:srgbClr val="C33927"/>
                </a:solidFill>
              </a:rPr>
              <a:t>Fat</a:t>
            </a:r>
          </a:p>
          <a:p>
            <a:endParaRPr lang="en-US" sz="1000" dirty="0"/>
          </a:p>
          <a:p>
            <a:pPr marL="0" indent="0">
              <a:buNone/>
            </a:pPr>
            <a:r>
              <a:rPr lang="en-US" dirty="0"/>
              <a:t>Therefore, you’re either a sugar burner or a fat burner.</a:t>
            </a:r>
            <a:r>
              <a:rPr lang="en-US" b="1" dirty="0"/>
              <a:t> </a:t>
            </a:r>
          </a:p>
        </p:txBody>
      </p:sp>
      <p:pic>
        <p:nvPicPr>
          <p:cNvPr id="6" name="Picture 6" descr="\\ML-SBS\RedirectedFolders\jhurtado\Desktop\Joshua Hurtado\Branding\5 Essentials Icons\5 Essentials - Solo\PNG_TransparentBackground\Exercise_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5290" y="6019800"/>
            <a:ext cx="685800" cy="685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78113879"/>
      </p:ext>
    </p:extLst>
  </p:cSld>
  <p:clrMapOvr>
    <a:masterClrMapping/>
  </p:clrMapOvr>
</p:sld>
</file>

<file path=ppt/theme/theme1.xml><?xml version="1.0" encoding="utf-8"?>
<a:theme xmlns:a="http://schemas.openxmlformats.org/drawingml/2006/main" name="Resolve 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TotalTime>
  <Words>2231</Words>
  <Application>Microsoft Macintosh PowerPoint</Application>
  <PresentationFormat>On-screen Show (4:3)</PresentationFormat>
  <Paragraphs>258</Paragraphs>
  <Slides>32</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Book Antiqua</vt:lpstr>
      <vt:lpstr>Calibri</vt:lpstr>
      <vt:lpstr>Lato</vt:lpstr>
      <vt:lpstr>Quicksand</vt:lpstr>
      <vt:lpstr>Tahoma</vt:lpstr>
      <vt:lpstr>Trebuchet MS</vt:lpstr>
      <vt:lpstr>Univers</vt:lpstr>
      <vt:lpstr>Wingdings</vt:lpstr>
      <vt:lpstr>Resolve PPT</vt:lpstr>
      <vt:lpstr>5 Essentials of Health</vt:lpstr>
      <vt:lpstr>State of the Union</vt:lpstr>
      <vt:lpstr>The 5 Essentials</vt:lpstr>
      <vt:lpstr>PowerPoint Presentation</vt:lpstr>
      <vt:lpstr>PowerPoint Presentation</vt:lpstr>
      <vt:lpstr>Where does stress come from?</vt:lpstr>
      <vt:lpstr>PowerPoint Presentation</vt:lpstr>
      <vt:lpstr>Nutrition</vt:lpstr>
      <vt:lpstr>What Makes You Go?</vt:lpstr>
      <vt:lpstr>Fat Has a Bad Rap</vt:lpstr>
      <vt:lpstr>Sugar Makes Us Fat!!!</vt:lpstr>
      <vt:lpstr>PowerPoint Presentation</vt:lpstr>
      <vt:lpstr>Goal</vt:lpstr>
      <vt:lpstr>PowerPoint Presentation</vt:lpstr>
      <vt:lpstr>PowerPoint Presentation</vt:lpstr>
      <vt:lpstr>YOUR ENERGY BANK</vt:lpstr>
      <vt:lpstr>pH</vt:lpstr>
      <vt:lpstr>Exercise</vt:lpstr>
      <vt:lpstr>Best Time to Exercise</vt:lpstr>
      <vt:lpstr>Why We Exercise …And Why We Don’t</vt:lpstr>
      <vt:lpstr>Metabolic Conditioning</vt:lpstr>
      <vt:lpstr>PowerPoint Presentation</vt:lpstr>
      <vt:lpstr>Cervical Curve</vt:lpstr>
      <vt:lpstr>PowerPoint Presentation</vt:lpstr>
      <vt:lpstr>PowerPoint Presentation</vt:lpstr>
      <vt:lpstr>Posture at Work</vt:lpstr>
      <vt:lpstr>Corrective Care  vs. Relief Care</vt:lpstr>
      <vt:lpstr>Spinal Subluxation</vt:lpstr>
      <vt:lpstr>Remember The Causes of Subluxation </vt:lpstr>
      <vt:lpstr> How Do YOU know if You or Your Child Has Subluxation?</vt:lpstr>
      <vt:lpstr>Monthly Health Talks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Essentials of Wellness</dc:title>
  <dc:creator>Pat</dc:creator>
  <cp:lastModifiedBy>Microsoft Office User</cp:lastModifiedBy>
  <cp:revision>7</cp:revision>
  <dcterms:created xsi:type="dcterms:W3CDTF">2019-10-31T22:18:47Z</dcterms:created>
  <dcterms:modified xsi:type="dcterms:W3CDTF">2023-07-11T21:44:58Z</dcterms:modified>
</cp:coreProperties>
</file>