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9" r:id="rId2"/>
    <p:sldId id="357" r:id="rId3"/>
    <p:sldId id="258" r:id="rId4"/>
    <p:sldId id="313" r:id="rId5"/>
    <p:sldId id="312" r:id="rId6"/>
    <p:sldId id="265" r:id="rId7"/>
    <p:sldId id="389" r:id="rId8"/>
    <p:sldId id="406" r:id="rId9"/>
    <p:sldId id="358" r:id="rId10"/>
    <p:sldId id="359" r:id="rId11"/>
    <p:sldId id="362" r:id="rId12"/>
    <p:sldId id="360" r:id="rId13"/>
    <p:sldId id="398" r:id="rId14"/>
    <p:sldId id="390" r:id="rId15"/>
    <p:sldId id="408" r:id="rId16"/>
    <p:sldId id="383" r:id="rId17"/>
    <p:sldId id="385" r:id="rId18"/>
    <p:sldId id="381" r:id="rId19"/>
    <p:sldId id="382" r:id="rId20"/>
    <p:sldId id="402" r:id="rId21"/>
    <p:sldId id="321" r:id="rId22"/>
    <p:sldId id="377" r:id="rId23"/>
    <p:sldId id="307" r:id="rId24"/>
    <p:sldId id="367" r:id="rId25"/>
    <p:sldId id="400" r:id="rId26"/>
    <p:sldId id="281" r:id="rId27"/>
    <p:sldId id="380" r:id="rId28"/>
    <p:sldId id="288" r:id="rId29"/>
    <p:sldId id="403" r:id="rId30"/>
    <p:sldId id="293"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8" tIns="45714" rIns="91428" bIns="45714" rtlCol="0"/>
          <a:lstStyle>
            <a:lvl1pPr algn="r">
              <a:defRPr sz="1200"/>
            </a:lvl1pPr>
          </a:lstStyle>
          <a:p>
            <a:fld id="{F592EAC7-FB2C-437E-B0B1-BD3276FC2FCC}" type="datetimeFigureOut">
              <a:rPr lang="en-US" smtClean="0"/>
              <a:t>8/15/2023</a:t>
            </a:fld>
            <a:endParaRPr lang="en-US"/>
          </a:p>
        </p:txBody>
      </p:sp>
      <p:sp>
        <p:nvSpPr>
          <p:cNvPr id="4" name="Footer Placeholder 3"/>
          <p:cNvSpPr>
            <a:spLocks noGrp="1"/>
          </p:cNvSpPr>
          <p:nvPr>
            <p:ph type="ftr" sz="quarter" idx="2"/>
          </p:nvPr>
        </p:nvSpPr>
        <p:spPr>
          <a:xfrm>
            <a:off x="1" y="9120188"/>
            <a:ext cx="3170238" cy="479425"/>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28" tIns="45714" rIns="91428" bIns="45714" rtlCol="0" anchor="b"/>
          <a:lstStyle>
            <a:lvl1pPr algn="r">
              <a:defRPr sz="1200"/>
            </a:lvl1pPr>
          </a:lstStyle>
          <a:p>
            <a:fld id="{89249489-F9AA-443B-BB74-4321760176A8}" type="slidenum">
              <a:rPr lang="en-US" smtClean="0"/>
              <a:t>‹#›</a:t>
            </a:fld>
            <a:endParaRPr lang="en-US"/>
          </a:p>
        </p:txBody>
      </p:sp>
    </p:spTree>
    <p:extLst>
      <p:ext uri="{BB962C8B-B14F-4D97-AF65-F5344CB8AC3E}">
        <p14:creationId xmlns:p14="http://schemas.microsoft.com/office/powerpoint/2010/main" val="91147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37F2BC4-0E11-477F-BA8B-DCDE3F5EDBD2}" type="datetimeFigureOut">
              <a:rPr lang="en-US" smtClean="0"/>
              <a:t>8/15/2023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FF017A8-4E75-42CA-8B7D-A41AFF01FC76}" type="slidenum">
              <a:rPr lang="en-US" smtClean="0"/>
              <a:t>‹#›</a:t>
            </a:fld>
            <a:endParaRPr lang="en-US"/>
          </a:p>
        </p:txBody>
      </p:sp>
    </p:spTree>
    <p:extLst>
      <p:ext uri="{BB962C8B-B14F-4D97-AF65-F5344CB8AC3E}">
        <p14:creationId xmlns:p14="http://schemas.microsoft.com/office/powerpoint/2010/main" val="150637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benefits of the OAP Base Plan.  The Base Plan has in and out of network benefits, so you have the freedom of choice although, you will pay less out of your pocket when using a provider that is in Cigna’s Open Access Plus Network.  The in-network calendar year deductible, or CYD, is $500 individual and 1,000 family.  The Calendar Year Deductible is lower when using a provider that is in Cigna’s Open Access Plus Network.  The in network copay for a PCP Office Visit is $25 and the copay is $35 when going to a Specialist Office Visit.  Since there is a copay for an office visit, you do need to worry about meeting the deductible, you simply pay the copay.  The calendar year deductible, or CYD would apply where ever you see 20% coinsurance.  For example; the deductible would need to be met for x-rays, blood work, advanced imaging, urgent care, hospitalization, and emergency room services.  The out of pocket maximum is your safety net.  It is the maximum amount of money that you will pay for medical services in the calendar year.  Your copays, coinsurance and deductible all count towards the out of pocket maximum.  The out of pocket maximum when using a network provider is $3,000 individual and $6,000 family.  When using a doctor that is not in Cigna’s Open Access Plus Network, you will pay more for these services as the coinsurance and the calendar year deductibles are higher.  You will also take the risk of being balance billed by the doctor which means that the doctor will bill you the difference of what the doctor charged for the service less what Cigna has paid.</a:t>
            </a:r>
          </a:p>
        </p:txBody>
      </p:sp>
      <p:sp>
        <p:nvSpPr>
          <p:cNvPr id="4" name="Slide Number Placeholder 3"/>
          <p:cNvSpPr>
            <a:spLocks noGrp="1"/>
          </p:cNvSpPr>
          <p:nvPr>
            <p:ph type="sldNum" sz="quarter" idx="5"/>
          </p:nvPr>
        </p:nvSpPr>
        <p:spPr/>
        <p:txBody>
          <a:bodyPr/>
          <a:lstStyle/>
          <a:p>
            <a:fld id="{63FF98E9-0069-4CDB-8DED-E0569A8140F9}" type="slidenum">
              <a:rPr lang="en-US" smtClean="0"/>
              <a:t>7</a:t>
            </a:fld>
            <a:endParaRPr lang="en-US"/>
          </a:p>
        </p:txBody>
      </p:sp>
    </p:spTree>
    <p:extLst>
      <p:ext uri="{BB962C8B-B14F-4D97-AF65-F5344CB8AC3E}">
        <p14:creationId xmlns:p14="http://schemas.microsoft.com/office/powerpoint/2010/main" val="366245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AEC87-D03A-42CE-812D-A635A68144D0}"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AEC87-D03A-42CE-812D-A635A68144D0}"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AEC87-D03A-42CE-812D-A635A68144D0}"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AEC87-D03A-42CE-812D-A635A68144D0}"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AEC87-D03A-42CE-812D-A635A68144D0}"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AEC87-D03A-42CE-812D-A635A68144D0}"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AEC87-D03A-42CE-812D-A635A68144D0}"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AEC87-D03A-42CE-812D-A635A68144D0}"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AEC87-D03A-42CE-812D-A635A68144D0}"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AEC87-D03A-42CE-812D-A635A68144D0}"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AEC87-D03A-42CE-812D-A635A68144D0}"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0927-2D3D-41AE-B3B2-593CF09615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AEC87-D03A-42CE-812D-A635A68144D0}" type="datetimeFigureOut">
              <a:rPr lang="en-US" smtClean="0"/>
              <a:pPr/>
              <a:t>8/15/2023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60927-2D3D-41AE-B3B2-593CF09615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ignabehaviora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andard.com/service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ybentek.com/gv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8AC3F.D974D7A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id:image001.png@01D8ACC6.01B682F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76400"/>
            <a:ext cx="6934200" cy="2438400"/>
          </a:xfrm>
        </p:spPr>
        <p:txBody>
          <a:bodyPr>
            <a:normAutofit fontScale="90000"/>
          </a:bodyPr>
          <a:lstStyle/>
          <a:p>
            <a:r>
              <a:rPr lang="en-US" sz="4900" b="1" dirty="0"/>
              <a:t>Division of Personnel</a:t>
            </a:r>
            <a:br>
              <a:rPr lang="en-US" sz="4000" dirty="0"/>
            </a:br>
            <a:r>
              <a:rPr lang="en-US" sz="4000" dirty="0"/>
              <a:t>Benefits for Retirees </a:t>
            </a:r>
            <a:br>
              <a:rPr lang="en-US" sz="4000" dirty="0"/>
            </a:br>
            <a:r>
              <a:rPr lang="en-US" sz="4000" dirty="0"/>
              <a:t>Open Enrollment</a:t>
            </a:r>
            <a:br>
              <a:rPr lang="en-US" sz="4000" dirty="0"/>
            </a:br>
            <a:r>
              <a:rPr lang="en-US" sz="4000" dirty="0"/>
              <a:t>2023/2024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9196655" cy="1143000"/>
          </a:xfrm>
        </p:spPr>
        <p:txBody>
          <a:bodyPr>
            <a:normAutofit fontScale="90000"/>
          </a:bodyPr>
          <a:lstStyle/>
          <a:p>
            <a:r>
              <a:rPr lang="en-US" b="1" dirty="0"/>
              <a:t>Medical Coverage Highlights Cigna for Retirees Under 65</a:t>
            </a:r>
          </a:p>
        </p:txBody>
      </p:sp>
      <p:sp>
        <p:nvSpPr>
          <p:cNvPr id="3" name="Content Placeholder 2"/>
          <p:cNvSpPr>
            <a:spLocks noGrp="1"/>
          </p:cNvSpPr>
          <p:nvPr>
            <p:ph idx="1"/>
          </p:nvPr>
        </p:nvSpPr>
        <p:spPr>
          <a:xfrm>
            <a:off x="1371598" y="1676400"/>
            <a:ext cx="8129857" cy="4648200"/>
          </a:xfrm>
        </p:spPr>
        <p:txBody>
          <a:bodyPr>
            <a:normAutofit/>
          </a:bodyPr>
          <a:lstStyle/>
          <a:p>
            <a:r>
              <a:rPr lang="en-US" b="1" dirty="0"/>
              <a:t>What is a PCP? </a:t>
            </a:r>
          </a:p>
          <a:p>
            <a:pPr lvl="1"/>
            <a:r>
              <a:rPr lang="en-US" dirty="0"/>
              <a:t>Primary Care Physician</a:t>
            </a:r>
          </a:p>
          <a:p>
            <a:pPr lvl="2"/>
            <a:r>
              <a:rPr lang="en-US" dirty="0"/>
              <a:t>Pediatrician</a:t>
            </a:r>
          </a:p>
          <a:p>
            <a:pPr lvl="2"/>
            <a:r>
              <a:rPr lang="en-US" dirty="0"/>
              <a:t>Family Practice</a:t>
            </a:r>
          </a:p>
          <a:p>
            <a:pPr lvl="2"/>
            <a:r>
              <a:rPr lang="en-US" dirty="0"/>
              <a:t>General Medicine</a:t>
            </a:r>
          </a:p>
          <a:p>
            <a:pPr lvl="2"/>
            <a:r>
              <a:rPr lang="en-US" dirty="0"/>
              <a:t>Internal Medical</a:t>
            </a:r>
          </a:p>
          <a:p>
            <a:r>
              <a:rPr lang="en-US" b="1" dirty="0"/>
              <a:t>Office visit copay for PCP</a:t>
            </a:r>
          </a:p>
          <a:p>
            <a:pPr lvl="1"/>
            <a:r>
              <a:rPr lang="en-US" dirty="0"/>
              <a:t>$20 (if preventive it is $0)</a:t>
            </a:r>
          </a:p>
        </p:txBody>
      </p:sp>
    </p:spTree>
    <p:extLst>
      <p:ext uri="{BB962C8B-B14F-4D97-AF65-F5344CB8AC3E}">
        <p14:creationId xmlns:p14="http://schemas.microsoft.com/office/powerpoint/2010/main" val="82790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753600" cy="1143000"/>
          </a:xfrm>
        </p:spPr>
        <p:txBody>
          <a:bodyPr>
            <a:normAutofit fontScale="90000"/>
          </a:bodyPr>
          <a:lstStyle/>
          <a:p>
            <a:r>
              <a:rPr lang="en-US" b="1" dirty="0"/>
              <a:t>Medical Coverage Highlights Cigna for Retirees Under 65</a:t>
            </a:r>
          </a:p>
        </p:txBody>
      </p:sp>
      <p:sp>
        <p:nvSpPr>
          <p:cNvPr id="3" name="Content Placeholder 2"/>
          <p:cNvSpPr>
            <a:spLocks noGrp="1"/>
          </p:cNvSpPr>
          <p:nvPr>
            <p:ph idx="1"/>
          </p:nvPr>
        </p:nvSpPr>
        <p:spPr>
          <a:xfrm>
            <a:off x="1447800" y="1524000"/>
            <a:ext cx="7901256" cy="4495800"/>
          </a:xfrm>
        </p:spPr>
        <p:txBody>
          <a:bodyPr>
            <a:normAutofit fontScale="77500" lnSpcReduction="20000"/>
          </a:bodyPr>
          <a:lstStyle/>
          <a:p>
            <a:r>
              <a:rPr lang="en-US" b="1" dirty="0"/>
              <a:t>EAP – Employee Assistance Program</a:t>
            </a:r>
          </a:p>
          <a:p>
            <a:r>
              <a:rPr lang="en-US" dirty="0"/>
              <a:t>24/7 access to licensed mental health professionals</a:t>
            </a:r>
          </a:p>
          <a:p>
            <a:r>
              <a:rPr lang="en-US" dirty="0"/>
              <a:t>Stress, Grief/Death, Substance Abuse, Relationship </a:t>
            </a:r>
          </a:p>
          <a:p>
            <a:r>
              <a:rPr lang="en-US" dirty="0"/>
              <a:t>Confidential</a:t>
            </a:r>
          </a:p>
          <a:p>
            <a:r>
              <a:rPr lang="en-US" dirty="0"/>
              <a:t>Benefit for household</a:t>
            </a:r>
          </a:p>
          <a:p>
            <a:r>
              <a:rPr lang="en-US" dirty="0"/>
              <a:t>No cost</a:t>
            </a:r>
          </a:p>
          <a:p>
            <a:r>
              <a:rPr lang="en-US" dirty="0"/>
              <a:t>Up to 5 face to face sessions</a:t>
            </a:r>
          </a:p>
          <a:p>
            <a:r>
              <a:rPr lang="en-US" dirty="0"/>
              <a:t>Unlimited telephonic consultation</a:t>
            </a:r>
          </a:p>
          <a:p>
            <a:r>
              <a:rPr lang="en-US" dirty="0"/>
              <a:t>(888)371-1125</a:t>
            </a:r>
          </a:p>
          <a:p>
            <a:r>
              <a:rPr lang="en-US" dirty="0">
                <a:hlinkClick r:id="rId2"/>
              </a:rPr>
              <a:t>www.cignabehavioral.com</a:t>
            </a:r>
            <a:endParaRPr lang="en-US" dirty="0"/>
          </a:p>
          <a:p>
            <a:pPr lvl="1"/>
            <a:r>
              <a:rPr lang="en-US" dirty="0"/>
              <a:t>Employer ID: </a:t>
            </a:r>
            <a:r>
              <a:rPr lang="en-US" dirty="0" err="1"/>
              <a:t>usvigovernment</a:t>
            </a:r>
            <a:endParaRPr lang="en-US" dirty="0"/>
          </a:p>
        </p:txBody>
      </p:sp>
    </p:spTree>
    <p:extLst>
      <p:ext uri="{BB962C8B-B14F-4D97-AF65-F5344CB8AC3E}">
        <p14:creationId xmlns:p14="http://schemas.microsoft.com/office/powerpoint/2010/main" val="173138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9272855" cy="1143000"/>
          </a:xfrm>
        </p:spPr>
        <p:txBody>
          <a:bodyPr>
            <a:normAutofit fontScale="90000"/>
          </a:bodyPr>
          <a:lstStyle/>
          <a:p>
            <a:r>
              <a:rPr lang="en-US" b="1" dirty="0"/>
              <a:t>Medical Coverage Highlights Cigna for Retirees Under 65</a:t>
            </a:r>
          </a:p>
        </p:txBody>
      </p:sp>
      <p:sp>
        <p:nvSpPr>
          <p:cNvPr id="3" name="Content Placeholder 2"/>
          <p:cNvSpPr>
            <a:spLocks noGrp="1"/>
          </p:cNvSpPr>
          <p:nvPr>
            <p:ph idx="1"/>
          </p:nvPr>
        </p:nvSpPr>
        <p:spPr>
          <a:xfrm>
            <a:off x="811872" y="1447800"/>
            <a:ext cx="8789328" cy="4876800"/>
          </a:xfrm>
        </p:spPr>
        <p:txBody>
          <a:bodyPr>
            <a:normAutofit fontScale="92500" lnSpcReduction="10000"/>
          </a:bodyPr>
          <a:lstStyle/>
          <a:p>
            <a:r>
              <a:rPr lang="en-US" b="1" dirty="0" err="1"/>
              <a:t>MDLive</a:t>
            </a:r>
            <a:r>
              <a:rPr lang="en-US" b="1" dirty="0"/>
              <a:t> Virtual Care </a:t>
            </a:r>
            <a:r>
              <a:rPr lang="en-US" dirty="0"/>
              <a:t>– convenient phone and video consultation with a board-certified doctor for preventive care or minor injuries</a:t>
            </a:r>
          </a:p>
          <a:p>
            <a:pPr lvl="1"/>
            <a:r>
              <a:rPr lang="en-US" b="1" dirty="0"/>
              <a:t>Primary Care</a:t>
            </a:r>
          </a:p>
          <a:p>
            <a:pPr lvl="2"/>
            <a:r>
              <a:rPr lang="en-US" dirty="0"/>
              <a:t>Preventive care, routine care, and specialist referrals</a:t>
            </a:r>
          </a:p>
          <a:p>
            <a:pPr lvl="1"/>
            <a:r>
              <a:rPr lang="en-US" b="1" dirty="0"/>
              <a:t>Urgent Care</a:t>
            </a:r>
          </a:p>
          <a:p>
            <a:pPr lvl="2"/>
            <a:r>
              <a:rPr lang="en-US" dirty="0"/>
              <a:t>On-demand care for minor medical conditions</a:t>
            </a:r>
          </a:p>
          <a:p>
            <a:pPr lvl="1"/>
            <a:r>
              <a:rPr lang="en-US" b="1" dirty="0"/>
              <a:t>Behavioral Care</a:t>
            </a:r>
          </a:p>
          <a:p>
            <a:pPr lvl="2"/>
            <a:r>
              <a:rPr lang="en-US" dirty="0"/>
              <a:t>Talk therapy and psychiatry from the privacy of home</a:t>
            </a:r>
          </a:p>
          <a:p>
            <a:pPr lvl="1"/>
            <a:r>
              <a:rPr lang="en-US" b="1" dirty="0"/>
              <a:t>Dermatology</a:t>
            </a:r>
          </a:p>
          <a:p>
            <a:pPr lvl="2"/>
            <a:r>
              <a:rPr lang="en-US" dirty="0"/>
              <a:t>Care for skin, hair, and nail conditions</a:t>
            </a:r>
          </a:p>
        </p:txBody>
      </p:sp>
    </p:spTree>
    <p:extLst>
      <p:ext uri="{BB962C8B-B14F-4D97-AF65-F5344CB8AC3E}">
        <p14:creationId xmlns:p14="http://schemas.microsoft.com/office/powerpoint/2010/main" val="53707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9272855" cy="1143000"/>
          </a:xfrm>
        </p:spPr>
        <p:txBody>
          <a:bodyPr>
            <a:normAutofit fontScale="90000"/>
          </a:bodyPr>
          <a:lstStyle/>
          <a:p>
            <a:r>
              <a:rPr lang="en-US" b="1" dirty="0"/>
              <a:t>Medical Coverage Highlights Cigna for Retirees Under 65</a:t>
            </a:r>
          </a:p>
        </p:txBody>
      </p:sp>
      <p:sp>
        <p:nvSpPr>
          <p:cNvPr id="3" name="Content Placeholder 2"/>
          <p:cNvSpPr>
            <a:spLocks noGrp="1"/>
          </p:cNvSpPr>
          <p:nvPr>
            <p:ph idx="1"/>
          </p:nvPr>
        </p:nvSpPr>
        <p:spPr>
          <a:xfrm>
            <a:off x="762000" y="1752600"/>
            <a:ext cx="8789328" cy="4876800"/>
          </a:xfrm>
        </p:spPr>
        <p:txBody>
          <a:bodyPr>
            <a:normAutofit/>
          </a:bodyPr>
          <a:lstStyle/>
          <a:p>
            <a:r>
              <a:rPr lang="en-US" b="1" dirty="0" err="1"/>
              <a:t>MDLive</a:t>
            </a:r>
            <a:r>
              <a:rPr lang="en-US" b="1" dirty="0"/>
              <a:t> Virtual Care </a:t>
            </a:r>
          </a:p>
          <a:p>
            <a:pPr lvl="1"/>
            <a:r>
              <a:rPr lang="en-US" dirty="0"/>
              <a:t>Access </a:t>
            </a:r>
            <a:r>
              <a:rPr lang="en-US" dirty="0" err="1"/>
              <a:t>MDLive</a:t>
            </a:r>
            <a:r>
              <a:rPr lang="en-US" dirty="0"/>
              <a:t> by logging into myCigna.com</a:t>
            </a:r>
          </a:p>
          <a:p>
            <a:pPr lvl="2"/>
            <a:r>
              <a:rPr lang="en-US" dirty="0"/>
              <a:t>“Talk to a doctor”</a:t>
            </a:r>
          </a:p>
          <a:p>
            <a:pPr lvl="2"/>
            <a:r>
              <a:rPr lang="en-US" dirty="0"/>
              <a:t>Call (888)726-3171</a:t>
            </a:r>
          </a:p>
          <a:p>
            <a:pPr lvl="1"/>
            <a:r>
              <a:rPr lang="en-US" dirty="0"/>
              <a:t>Select the type of care you need</a:t>
            </a:r>
          </a:p>
          <a:p>
            <a:pPr marL="457200" lvl="1" indent="0">
              <a:buNone/>
            </a:pPr>
            <a:r>
              <a:rPr lang="en-US" dirty="0"/>
              <a:t>	Medical care or Counseling</a:t>
            </a:r>
          </a:p>
          <a:p>
            <a:pPr lvl="1"/>
            <a:r>
              <a:rPr lang="en-US" dirty="0"/>
              <a:t>Follow prompts</a:t>
            </a:r>
          </a:p>
        </p:txBody>
      </p:sp>
    </p:spTree>
    <p:extLst>
      <p:ext uri="{BB962C8B-B14F-4D97-AF65-F5344CB8AC3E}">
        <p14:creationId xmlns:p14="http://schemas.microsoft.com/office/powerpoint/2010/main" val="386833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601200" cy="1143000"/>
          </a:xfrm>
        </p:spPr>
        <p:txBody>
          <a:bodyPr>
            <a:normAutofit fontScale="90000"/>
          </a:bodyPr>
          <a:lstStyle/>
          <a:p>
            <a:r>
              <a:rPr lang="en-US" b="1" dirty="0"/>
              <a:t>Medical Coverage Highlights Cigna for Retirees Under 65</a:t>
            </a:r>
          </a:p>
        </p:txBody>
      </p:sp>
      <p:sp>
        <p:nvSpPr>
          <p:cNvPr id="3" name="Content Placeholder 2"/>
          <p:cNvSpPr>
            <a:spLocks noGrp="1"/>
          </p:cNvSpPr>
          <p:nvPr>
            <p:ph idx="1"/>
          </p:nvPr>
        </p:nvSpPr>
        <p:spPr>
          <a:xfrm>
            <a:off x="685800" y="1447800"/>
            <a:ext cx="8915400" cy="4953000"/>
          </a:xfrm>
        </p:spPr>
        <p:txBody>
          <a:bodyPr>
            <a:normAutofit fontScale="85000" lnSpcReduction="10000"/>
          </a:bodyPr>
          <a:lstStyle/>
          <a:p>
            <a:r>
              <a:rPr lang="en-US" b="1" dirty="0"/>
              <a:t>Air Ambulance</a:t>
            </a:r>
          </a:p>
          <a:p>
            <a:pPr lvl="1"/>
            <a:r>
              <a:rPr lang="en-US" dirty="0"/>
              <a:t>Covered benefit when medical necessity is established by a medical professional</a:t>
            </a:r>
          </a:p>
          <a:p>
            <a:pPr lvl="1"/>
            <a:r>
              <a:rPr lang="en-US" dirty="0"/>
              <a:t>Once medical necessity is determined, the hospital social worker is responsible for arranging in-network air transport</a:t>
            </a:r>
          </a:p>
          <a:p>
            <a:pPr lvl="1"/>
            <a:r>
              <a:rPr lang="en-US" dirty="0"/>
              <a:t>The air ambulance will be directed to the nearest medical facility qualified to treat the prevailing condition</a:t>
            </a:r>
          </a:p>
          <a:p>
            <a:pPr lvl="1"/>
            <a:r>
              <a:rPr lang="en-US" dirty="0"/>
              <a:t>Travel for a family member to accompany the injured member is determined on a case by case basis; the accompanying member must test negative for COVID 19</a:t>
            </a:r>
          </a:p>
          <a:p>
            <a:pPr lvl="1"/>
            <a:r>
              <a:rPr lang="en-US" dirty="0"/>
              <a:t>Return travel from the medical facility is not a covered benefit</a:t>
            </a:r>
          </a:p>
          <a:p>
            <a:pPr lvl="1"/>
            <a:r>
              <a:rPr lang="en-US" dirty="0"/>
              <a:t>Members are responsible for the deductible and 20% coinsurance; then plan pays 80%</a:t>
            </a:r>
          </a:p>
          <a:p>
            <a:pPr lvl="1"/>
            <a:endParaRPr lang="en-US" dirty="0"/>
          </a:p>
        </p:txBody>
      </p:sp>
    </p:spTree>
    <p:extLst>
      <p:ext uri="{BB962C8B-B14F-4D97-AF65-F5344CB8AC3E}">
        <p14:creationId xmlns:p14="http://schemas.microsoft.com/office/powerpoint/2010/main" val="349706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a:bodyPr>
          <a:lstStyle/>
          <a:p>
            <a:r>
              <a:rPr lang="en-US" b="1" dirty="0"/>
              <a:t>PPO Dental Plan – Cigna</a:t>
            </a:r>
          </a:p>
        </p:txBody>
      </p:sp>
      <p:graphicFrame>
        <p:nvGraphicFramePr>
          <p:cNvPr id="4" name="Content Placeholder 3">
            <a:extLst>
              <a:ext uri="{FF2B5EF4-FFF2-40B4-BE49-F238E27FC236}">
                <a16:creationId xmlns:a16="http://schemas.microsoft.com/office/drawing/2014/main" id="{A27B7647-190D-4DFD-90E3-3B6B6F887285}"/>
              </a:ext>
            </a:extLst>
          </p:cNvPr>
          <p:cNvGraphicFramePr>
            <a:graphicFrameLocks noGrp="1"/>
          </p:cNvGraphicFramePr>
          <p:nvPr>
            <p:ph idx="1"/>
            <p:extLst>
              <p:ext uri="{D42A27DB-BD31-4B8C-83A1-F6EECF244321}">
                <p14:modId xmlns:p14="http://schemas.microsoft.com/office/powerpoint/2010/main" val="3356083322"/>
              </p:ext>
            </p:extLst>
          </p:nvPr>
        </p:nvGraphicFramePr>
        <p:xfrm>
          <a:off x="1143000" y="1676400"/>
          <a:ext cx="7624011" cy="4419600"/>
        </p:xfrm>
        <a:graphic>
          <a:graphicData uri="http://schemas.openxmlformats.org/drawingml/2006/table">
            <a:tbl>
              <a:tblPr firstRow="1" bandRow="1">
                <a:tableStyleId>{5C22544A-7EE6-4342-B048-85BDC9FD1C3A}</a:tableStyleId>
              </a:tblPr>
              <a:tblGrid>
                <a:gridCol w="3128124">
                  <a:extLst>
                    <a:ext uri="{9D8B030D-6E8A-4147-A177-3AD203B41FA5}">
                      <a16:colId xmlns:a16="http://schemas.microsoft.com/office/drawing/2014/main" val="20000"/>
                    </a:ext>
                  </a:extLst>
                </a:gridCol>
                <a:gridCol w="2165625">
                  <a:extLst>
                    <a:ext uri="{9D8B030D-6E8A-4147-A177-3AD203B41FA5}">
                      <a16:colId xmlns:a16="http://schemas.microsoft.com/office/drawing/2014/main" val="20001"/>
                    </a:ext>
                  </a:extLst>
                </a:gridCol>
                <a:gridCol w="2330262">
                  <a:extLst>
                    <a:ext uri="{9D8B030D-6E8A-4147-A177-3AD203B41FA5}">
                      <a16:colId xmlns:a16="http://schemas.microsoft.com/office/drawing/2014/main" val="1076130778"/>
                    </a:ext>
                  </a:extLst>
                </a:gridCol>
              </a:tblGrid>
              <a:tr h="477153">
                <a:tc>
                  <a:txBody>
                    <a:bodyPr/>
                    <a:lstStyle/>
                    <a:p>
                      <a:r>
                        <a:rPr lang="en-US" dirty="0"/>
                        <a:t>Services</a:t>
                      </a:r>
                    </a:p>
                  </a:txBody>
                  <a:tcPr/>
                </a:tc>
                <a:tc>
                  <a:txBody>
                    <a:bodyPr/>
                    <a:lstStyle/>
                    <a:p>
                      <a:pPr algn="ctr"/>
                      <a:r>
                        <a:rPr lang="en-US" dirty="0"/>
                        <a:t>In-Network</a:t>
                      </a:r>
                    </a:p>
                  </a:txBody>
                  <a:tcPr/>
                </a:tc>
                <a:tc>
                  <a:txBody>
                    <a:bodyPr/>
                    <a:lstStyle/>
                    <a:p>
                      <a:pPr algn="ctr"/>
                      <a:r>
                        <a:rPr lang="en-US"/>
                        <a:t>Out of Network</a:t>
                      </a:r>
                      <a:endParaRPr lang="en-US" dirty="0"/>
                    </a:p>
                  </a:txBody>
                  <a:tcPr/>
                </a:tc>
                <a:extLst>
                  <a:ext uri="{0D108BD9-81ED-4DB2-BD59-A6C34878D82A}">
                    <a16:rowId xmlns:a16="http://schemas.microsoft.com/office/drawing/2014/main" val="10000"/>
                  </a:ext>
                </a:extLst>
              </a:tr>
              <a:tr h="437391">
                <a:tc>
                  <a:txBody>
                    <a:bodyPr/>
                    <a:lstStyle/>
                    <a:p>
                      <a:r>
                        <a:rPr lang="en-US" sz="1600" dirty="0"/>
                        <a:t>Calendar Year Deductible</a:t>
                      </a:r>
                    </a:p>
                  </a:txBody>
                  <a:tcPr/>
                </a:tc>
                <a:tc>
                  <a:txBody>
                    <a:bodyPr/>
                    <a:lstStyle/>
                    <a:p>
                      <a:pPr algn="ctr"/>
                      <a:r>
                        <a:rPr lang="en-US" sz="1600" dirty="0"/>
                        <a:t>$25/100</a:t>
                      </a:r>
                    </a:p>
                  </a:txBody>
                  <a:tcPr/>
                </a:tc>
                <a:tc>
                  <a:txBody>
                    <a:bodyPr/>
                    <a:lstStyle/>
                    <a:p>
                      <a:pPr algn="ctr"/>
                      <a:r>
                        <a:rPr lang="en-US" sz="1600" dirty="0"/>
                        <a:t>$25/100</a:t>
                      </a:r>
                    </a:p>
                  </a:txBody>
                  <a:tcPr/>
                </a:tc>
                <a:extLst>
                  <a:ext uri="{0D108BD9-81ED-4DB2-BD59-A6C34878D82A}">
                    <a16:rowId xmlns:a16="http://schemas.microsoft.com/office/drawing/2014/main" val="10001"/>
                  </a:ext>
                </a:extLst>
              </a:tr>
              <a:tr h="457056">
                <a:tc>
                  <a:txBody>
                    <a:bodyPr/>
                    <a:lstStyle/>
                    <a:p>
                      <a:r>
                        <a:rPr lang="en-US" sz="1600" dirty="0"/>
                        <a:t>Calendar Year Maximum</a:t>
                      </a:r>
                    </a:p>
                  </a:txBody>
                  <a:tcPr/>
                </a:tc>
                <a:tc>
                  <a:txBody>
                    <a:bodyPr/>
                    <a:lstStyle/>
                    <a:p>
                      <a:pPr algn="ctr"/>
                      <a:r>
                        <a:rPr lang="en-US" sz="1600" dirty="0"/>
                        <a:t>$1,250</a:t>
                      </a:r>
                    </a:p>
                  </a:txBody>
                  <a:tcPr/>
                </a:tc>
                <a:tc>
                  <a:txBody>
                    <a:bodyPr/>
                    <a:lstStyle/>
                    <a:p>
                      <a:pPr algn="ctr"/>
                      <a:r>
                        <a:rPr lang="en-US" sz="1600" dirty="0"/>
                        <a:t>$1,250</a:t>
                      </a:r>
                    </a:p>
                  </a:txBody>
                  <a:tcPr/>
                </a:tc>
                <a:extLst>
                  <a:ext uri="{0D108BD9-81ED-4DB2-BD59-A6C34878D82A}">
                    <a16:rowId xmlns:a16="http://schemas.microsoft.com/office/drawing/2014/main" val="10002"/>
                  </a:ext>
                </a:extLst>
              </a:tr>
              <a:tr h="811165">
                <a:tc>
                  <a:txBody>
                    <a:bodyPr/>
                    <a:lstStyle/>
                    <a:p>
                      <a:r>
                        <a:rPr lang="en-US" sz="1600" dirty="0"/>
                        <a:t>Preventive Care</a:t>
                      </a:r>
                    </a:p>
                    <a:p>
                      <a:pPr algn="r"/>
                      <a:r>
                        <a:rPr lang="en-US" sz="1600" dirty="0"/>
                        <a:t>Routine Oral Exams</a:t>
                      </a:r>
                    </a:p>
                    <a:p>
                      <a:pPr algn="r"/>
                      <a:r>
                        <a:rPr lang="en-US" sz="1600" dirty="0"/>
                        <a:t>Cleanings</a:t>
                      </a:r>
                    </a:p>
                  </a:txBody>
                  <a:tcPr/>
                </a:tc>
                <a:tc>
                  <a:txBody>
                    <a:bodyPr/>
                    <a:lstStyle/>
                    <a:p>
                      <a:pPr algn="ctr"/>
                      <a:r>
                        <a:rPr lang="en-US" sz="1600" dirty="0"/>
                        <a:t>100%</a:t>
                      </a:r>
                    </a:p>
                  </a:txBody>
                  <a:tcPr anchor="ctr"/>
                </a:tc>
                <a:tc>
                  <a:txBody>
                    <a:bodyPr/>
                    <a:lstStyle/>
                    <a:p>
                      <a:pPr algn="ctr"/>
                      <a:r>
                        <a:rPr lang="en-US" sz="1600" dirty="0"/>
                        <a:t>75%</a:t>
                      </a:r>
                    </a:p>
                  </a:txBody>
                  <a:tcPr anchor="ctr"/>
                </a:tc>
                <a:extLst>
                  <a:ext uri="{0D108BD9-81ED-4DB2-BD59-A6C34878D82A}">
                    <a16:rowId xmlns:a16="http://schemas.microsoft.com/office/drawing/2014/main" val="10003"/>
                  </a:ext>
                </a:extLst>
              </a:tr>
              <a:tr h="701040">
                <a:tc>
                  <a:txBody>
                    <a:bodyPr/>
                    <a:lstStyle/>
                    <a:p>
                      <a:pPr algn="l"/>
                      <a:r>
                        <a:rPr lang="en-US" sz="1600" dirty="0"/>
                        <a:t>Basic Services</a:t>
                      </a:r>
                    </a:p>
                    <a:p>
                      <a:pPr algn="r"/>
                      <a:r>
                        <a:rPr lang="en-US" sz="1600" dirty="0"/>
                        <a:t>Fillings, </a:t>
                      </a:r>
                    </a:p>
                    <a:p>
                      <a:pPr algn="r"/>
                      <a:r>
                        <a:rPr lang="en-US" sz="1600" dirty="0"/>
                        <a:t>Simple Extractions</a:t>
                      </a:r>
                    </a:p>
                  </a:txBody>
                  <a:tcPr/>
                </a:tc>
                <a:tc>
                  <a:txBody>
                    <a:bodyPr/>
                    <a:lstStyle/>
                    <a:p>
                      <a:pPr algn="ctr"/>
                      <a:r>
                        <a:rPr lang="en-US" sz="1600" dirty="0"/>
                        <a:t>80% after deductible</a:t>
                      </a:r>
                    </a:p>
                  </a:txBody>
                  <a:tcPr anchor="ctr"/>
                </a:tc>
                <a:tc>
                  <a:txBody>
                    <a:bodyPr/>
                    <a:lstStyle/>
                    <a:p>
                      <a:pPr algn="ctr"/>
                      <a:r>
                        <a:rPr lang="en-US" sz="1600" dirty="0"/>
                        <a:t>50% after deductible</a:t>
                      </a:r>
                    </a:p>
                  </a:txBody>
                  <a:tcPr anchor="ctr"/>
                </a:tc>
                <a:extLst>
                  <a:ext uri="{0D108BD9-81ED-4DB2-BD59-A6C34878D82A}">
                    <a16:rowId xmlns:a16="http://schemas.microsoft.com/office/drawing/2014/main" val="10005"/>
                  </a:ext>
                </a:extLst>
              </a:tr>
              <a:tr h="563880">
                <a:tc>
                  <a:txBody>
                    <a:bodyPr/>
                    <a:lstStyle/>
                    <a:p>
                      <a:pPr algn="l"/>
                      <a:r>
                        <a:rPr lang="en-US" sz="1600" dirty="0"/>
                        <a:t>Major Services</a:t>
                      </a:r>
                    </a:p>
                    <a:p>
                      <a:pPr algn="r"/>
                      <a:r>
                        <a:rPr lang="en-US" sz="1600" dirty="0"/>
                        <a:t>Crowns, Dentures</a:t>
                      </a:r>
                    </a:p>
                  </a:txBody>
                  <a:tcPr/>
                </a:tc>
                <a:tc>
                  <a:txBody>
                    <a:bodyPr/>
                    <a:lstStyle/>
                    <a:p>
                      <a:pPr algn="ctr"/>
                      <a:r>
                        <a:rPr lang="en-US" sz="1600" dirty="0"/>
                        <a:t>50% after deductible</a:t>
                      </a:r>
                    </a:p>
                  </a:txBody>
                  <a:tcPr anchor="ctr"/>
                </a:tc>
                <a:tc>
                  <a:txBody>
                    <a:bodyPr/>
                    <a:lstStyle/>
                    <a:p>
                      <a:pPr algn="ctr"/>
                      <a:r>
                        <a:rPr lang="en-US" sz="1600" dirty="0"/>
                        <a:t>40% after deductible</a:t>
                      </a:r>
                    </a:p>
                  </a:txBody>
                  <a:tcPr anchor="ctr"/>
                </a:tc>
                <a:extLst>
                  <a:ext uri="{0D108BD9-81ED-4DB2-BD59-A6C34878D82A}">
                    <a16:rowId xmlns:a16="http://schemas.microsoft.com/office/drawing/2014/main" val="2815801305"/>
                  </a:ext>
                </a:extLst>
              </a:tr>
              <a:tr h="822960">
                <a:tc>
                  <a:txBody>
                    <a:bodyPr/>
                    <a:lstStyle/>
                    <a:p>
                      <a:pPr algn="l"/>
                      <a:r>
                        <a:rPr lang="en-US" sz="1600" dirty="0"/>
                        <a:t>Orthodontia (Children to age 25)</a:t>
                      </a:r>
                    </a:p>
                    <a:p>
                      <a:pPr algn="r"/>
                      <a:r>
                        <a:rPr lang="en-US" sz="1600" dirty="0"/>
                        <a:t>Benefit Maximum</a:t>
                      </a:r>
                    </a:p>
                    <a:p>
                      <a:pPr algn="r"/>
                      <a:r>
                        <a:rPr lang="en-US" sz="1600" dirty="0"/>
                        <a:t>Benefit</a:t>
                      </a:r>
                    </a:p>
                  </a:txBody>
                  <a:tcPr/>
                </a:tc>
                <a:tc gridSpan="2">
                  <a:txBody>
                    <a:bodyPr/>
                    <a:lstStyle/>
                    <a:p>
                      <a:pPr algn="ctr"/>
                      <a:r>
                        <a:rPr lang="en-US" sz="1600" dirty="0"/>
                        <a:t>$1,000</a:t>
                      </a:r>
                    </a:p>
                    <a:p>
                      <a:pPr algn="ctr"/>
                      <a:r>
                        <a:rPr lang="en-US" sz="1600" dirty="0"/>
                        <a:t>50% after deductible</a:t>
                      </a:r>
                    </a:p>
                  </a:txBody>
                  <a:tcPr anchor="ctr"/>
                </a:tc>
                <a:tc hMerge="1">
                  <a:txBody>
                    <a:bodyPr/>
                    <a:lstStyle/>
                    <a:p>
                      <a:pPr algn="ctr"/>
                      <a:endParaRPr lang="en-US" sz="1600" dirty="0"/>
                    </a:p>
                  </a:txBody>
                  <a:tcPr anchor="ctr"/>
                </a:tc>
                <a:extLst>
                  <a:ext uri="{0D108BD9-81ED-4DB2-BD59-A6C34878D82A}">
                    <a16:rowId xmlns:a16="http://schemas.microsoft.com/office/drawing/2014/main" val="26060211"/>
                  </a:ext>
                </a:extLst>
              </a:tr>
            </a:tbl>
          </a:graphicData>
        </a:graphic>
      </p:graphicFrame>
    </p:spTree>
    <p:extLst>
      <p:ext uri="{BB962C8B-B14F-4D97-AF65-F5344CB8AC3E}">
        <p14:creationId xmlns:p14="http://schemas.microsoft.com/office/powerpoint/2010/main" val="39313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5669-E89E-4F9D-BE8C-9052F6B60C84}"/>
              </a:ext>
            </a:extLst>
          </p:cNvPr>
          <p:cNvSpPr>
            <a:spLocks noGrp="1"/>
          </p:cNvSpPr>
          <p:nvPr>
            <p:ph type="title"/>
          </p:nvPr>
        </p:nvSpPr>
        <p:spPr>
          <a:xfrm>
            <a:off x="609600" y="274638"/>
            <a:ext cx="9144000" cy="1143000"/>
          </a:xfrm>
        </p:spPr>
        <p:txBody>
          <a:bodyPr/>
          <a:lstStyle/>
          <a:p>
            <a:r>
              <a:rPr lang="en-US" b="1" dirty="0"/>
              <a:t>Cigna Onsite Representatives</a:t>
            </a:r>
          </a:p>
        </p:txBody>
      </p:sp>
      <p:sp>
        <p:nvSpPr>
          <p:cNvPr id="3" name="Content Placeholder 2">
            <a:extLst>
              <a:ext uri="{FF2B5EF4-FFF2-40B4-BE49-F238E27FC236}">
                <a16:creationId xmlns:a16="http://schemas.microsoft.com/office/drawing/2014/main" id="{EB566DCA-B07E-4A1E-970B-60B9B4A72DE4}"/>
              </a:ext>
            </a:extLst>
          </p:cNvPr>
          <p:cNvSpPr>
            <a:spLocks noGrp="1"/>
          </p:cNvSpPr>
          <p:nvPr>
            <p:ph idx="1"/>
          </p:nvPr>
        </p:nvSpPr>
        <p:spPr>
          <a:xfrm>
            <a:off x="609600" y="1600203"/>
            <a:ext cx="8610600" cy="4525963"/>
          </a:xfrm>
        </p:spPr>
        <p:txBody>
          <a:bodyPr>
            <a:normAutofit/>
          </a:bodyPr>
          <a:lstStyle/>
          <a:p>
            <a:r>
              <a:rPr lang="en-US" dirty="0"/>
              <a:t>We are here to support you virtually</a:t>
            </a:r>
          </a:p>
          <a:p>
            <a:pPr lvl="1"/>
            <a:r>
              <a:rPr lang="en-US" dirty="0"/>
              <a:t>Confidential and convenient</a:t>
            </a:r>
          </a:p>
          <a:p>
            <a:pPr lvl="1"/>
            <a:r>
              <a:rPr lang="en-US" dirty="0"/>
              <a:t>Dedicated to serve you as an employee of the Government and assist with:</a:t>
            </a:r>
          </a:p>
          <a:p>
            <a:pPr lvl="2"/>
            <a:r>
              <a:rPr lang="en-US" dirty="0"/>
              <a:t>Benefit questions and/or concerns</a:t>
            </a:r>
          </a:p>
          <a:p>
            <a:pPr lvl="2"/>
            <a:r>
              <a:rPr lang="en-US" dirty="0"/>
              <a:t>Claim issues</a:t>
            </a:r>
          </a:p>
          <a:p>
            <a:pPr lvl="2"/>
            <a:r>
              <a:rPr lang="en-US" dirty="0"/>
              <a:t>Wellness initiatives (i.e. HRA, </a:t>
            </a:r>
            <a:r>
              <a:rPr lang="en-US" dirty="0" err="1"/>
              <a:t>MotivateMe</a:t>
            </a:r>
            <a:r>
              <a:rPr lang="en-US" dirty="0"/>
              <a:t>, </a:t>
            </a:r>
            <a:r>
              <a:rPr lang="en-US" dirty="0" err="1"/>
              <a:t>etc</a:t>
            </a:r>
            <a:r>
              <a:rPr lang="en-US" dirty="0"/>
              <a:t>)</a:t>
            </a:r>
          </a:p>
          <a:p>
            <a:pPr lvl="2"/>
            <a:r>
              <a:rPr lang="en-US" dirty="0"/>
              <a:t>Guidance on mycigna.com or the Cigna Mobile App</a:t>
            </a:r>
          </a:p>
        </p:txBody>
      </p:sp>
    </p:spTree>
    <p:extLst>
      <p:ext uri="{BB962C8B-B14F-4D97-AF65-F5344CB8AC3E}">
        <p14:creationId xmlns:p14="http://schemas.microsoft.com/office/powerpoint/2010/main" val="363393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412A-E794-4DEF-89BA-A7432BE9E0B2}"/>
              </a:ext>
            </a:extLst>
          </p:cNvPr>
          <p:cNvSpPr>
            <a:spLocks noGrp="1"/>
          </p:cNvSpPr>
          <p:nvPr>
            <p:ph type="title"/>
          </p:nvPr>
        </p:nvSpPr>
        <p:spPr>
          <a:xfrm>
            <a:off x="609600" y="274638"/>
            <a:ext cx="8991600" cy="1143000"/>
          </a:xfrm>
        </p:spPr>
        <p:txBody>
          <a:bodyPr>
            <a:normAutofit fontScale="90000"/>
          </a:bodyPr>
          <a:lstStyle/>
          <a:p>
            <a:r>
              <a:rPr lang="en-US" b="1" dirty="0"/>
              <a:t>Cigna Members – Onsite Cigna Representatives!</a:t>
            </a:r>
          </a:p>
        </p:txBody>
      </p:sp>
      <p:sp>
        <p:nvSpPr>
          <p:cNvPr id="5" name="TextBox 4">
            <a:extLst>
              <a:ext uri="{FF2B5EF4-FFF2-40B4-BE49-F238E27FC236}">
                <a16:creationId xmlns:a16="http://schemas.microsoft.com/office/drawing/2014/main" id="{F73E5775-BB94-4C90-8E33-9E1B14CA1832}"/>
              </a:ext>
            </a:extLst>
          </p:cNvPr>
          <p:cNvSpPr txBox="1"/>
          <p:nvPr/>
        </p:nvSpPr>
        <p:spPr>
          <a:xfrm>
            <a:off x="1447800" y="4689236"/>
            <a:ext cx="3505200" cy="954107"/>
          </a:xfrm>
          <a:prstGeom prst="rect">
            <a:avLst/>
          </a:prstGeom>
          <a:noFill/>
        </p:spPr>
        <p:txBody>
          <a:bodyPr wrap="square" rtlCol="0">
            <a:spAutoFit/>
          </a:bodyPr>
          <a:lstStyle/>
          <a:p>
            <a:pPr algn="ctr"/>
            <a:r>
              <a:rPr lang="en-US" sz="1400" b="1" dirty="0">
                <a:solidFill>
                  <a:schemeClr val="tx2"/>
                </a:solidFill>
              </a:rPr>
              <a:t>St. Thomas</a:t>
            </a:r>
          </a:p>
          <a:p>
            <a:pPr algn="ctr"/>
            <a:r>
              <a:rPr lang="en-US" sz="1400" b="1" dirty="0">
                <a:solidFill>
                  <a:schemeClr val="tx2"/>
                </a:solidFill>
              </a:rPr>
              <a:t>Jennifer Gumbs-Chinnery</a:t>
            </a:r>
          </a:p>
          <a:p>
            <a:pPr algn="ctr"/>
            <a:r>
              <a:rPr lang="en-US" sz="1400" dirty="0">
                <a:solidFill>
                  <a:schemeClr val="tx2"/>
                </a:solidFill>
              </a:rPr>
              <a:t>Call:  (340) 690-0221</a:t>
            </a:r>
          </a:p>
          <a:p>
            <a:pPr algn="ctr"/>
            <a:r>
              <a:rPr lang="en-US" sz="1400" dirty="0">
                <a:solidFill>
                  <a:schemeClr val="tx2"/>
                </a:solidFill>
              </a:rPr>
              <a:t>Email: Jennifer.Gumbs-Chinnery@Cigna.com</a:t>
            </a:r>
          </a:p>
        </p:txBody>
      </p:sp>
      <p:sp>
        <p:nvSpPr>
          <p:cNvPr id="9" name="TextBox 8">
            <a:extLst>
              <a:ext uri="{FF2B5EF4-FFF2-40B4-BE49-F238E27FC236}">
                <a16:creationId xmlns:a16="http://schemas.microsoft.com/office/drawing/2014/main" id="{769EAF74-2779-4648-A9B9-4116515CE29E}"/>
              </a:ext>
            </a:extLst>
          </p:cNvPr>
          <p:cNvSpPr txBox="1"/>
          <p:nvPr/>
        </p:nvSpPr>
        <p:spPr>
          <a:xfrm>
            <a:off x="5638800" y="4689236"/>
            <a:ext cx="2895600" cy="954107"/>
          </a:xfrm>
          <a:prstGeom prst="rect">
            <a:avLst/>
          </a:prstGeom>
          <a:noFill/>
        </p:spPr>
        <p:txBody>
          <a:bodyPr wrap="square" rtlCol="0">
            <a:spAutoFit/>
          </a:bodyPr>
          <a:lstStyle/>
          <a:p>
            <a:pPr algn="ctr"/>
            <a:r>
              <a:rPr lang="en-US" sz="1400" b="1" dirty="0">
                <a:solidFill>
                  <a:schemeClr val="tx2"/>
                </a:solidFill>
              </a:rPr>
              <a:t>St. Croix</a:t>
            </a:r>
          </a:p>
          <a:p>
            <a:pPr algn="ctr"/>
            <a:r>
              <a:rPr lang="en-US" sz="1400" b="1" dirty="0" err="1">
                <a:solidFill>
                  <a:schemeClr val="tx2"/>
                </a:solidFill>
              </a:rPr>
              <a:t>Shinika</a:t>
            </a:r>
            <a:r>
              <a:rPr lang="en-US" sz="1400" b="1" dirty="0">
                <a:solidFill>
                  <a:schemeClr val="tx2"/>
                </a:solidFill>
              </a:rPr>
              <a:t> Miller</a:t>
            </a:r>
          </a:p>
          <a:p>
            <a:pPr algn="ctr"/>
            <a:r>
              <a:rPr lang="en-US" sz="1400" dirty="0">
                <a:solidFill>
                  <a:schemeClr val="tx2"/>
                </a:solidFill>
              </a:rPr>
              <a:t>Call:  (340) 441-5382</a:t>
            </a:r>
          </a:p>
          <a:p>
            <a:pPr algn="ctr"/>
            <a:r>
              <a:rPr lang="en-US" sz="1400" dirty="0">
                <a:solidFill>
                  <a:schemeClr val="tx2"/>
                </a:solidFill>
              </a:rPr>
              <a:t>Email: Shinika.Miller@Cigna.com</a:t>
            </a:r>
          </a:p>
        </p:txBody>
      </p:sp>
      <p:pic>
        <p:nvPicPr>
          <p:cNvPr id="11" name="Picture 10">
            <a:extLst>
              <a:ext uri="{FF2B5EF4-FFF2-40B4-BE49-F238E27FC236}">
                <a16:creationId xmlns:a16="http://schemas.microsoft.com/office/drawing/2014/main" id="{4C204CDB-9694-4B7D-AD51-2E6B0D6F15B9}"/>
              </a:ext>
            </a:extLst>
          </p:cNvPr>
          <p:cNvPicPr>
            <a:picLocks noChangeAspect="1"/>
          </p:cNvPicPr>
          <p:nvPr/>
        </p:nvPicPr>
        <p:blipFill rotWithShape="1">
          <a:blip r:embed="rId2"/>
          <a:srcRect l="-153" t="23388"/>
          <a:stretch/>
        </p:blipFill>
        <p:spPr>
          <a:xfrm>
            <a:off x="2057400" y="2244042"/>
            <a:ext cx="2229902" cy="2206830"/>
          </a:xfrm>
          <a:prstGeom prst="rect">
            <a:avLst/>
          </a:prstGeom>
          <a:ln w="12700">
            <a:solidFill>
              <a:schemeClr val="tx2">
                <a:lumMod val="75000"/>
              </a:schemeClr>
            </a:solid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D90174C0-7E99-465D-9DB7-3B2400701B66}"/>
              </a:ext>
            </a:extLst>
          </p:cNvPr>
          <p:cNvPicPr>
            <a:picLocks noChangeAspect="1"/>
          </p:cNvPicPr>
          <p:nvPr/>
        </p:nvPicPr>
        <p:blipFill>
          <a:blip r:embed="rId3"/>
          <a:stretch>
            <a:fillRect/>
          </a:stretch>
        </p:blipFill>
        <p:spPr>
          <a:xfrm>
            <a:off x="6132352" y="2143542"/>
            <a:ext cx="1740591" cy="2296844"/>
          </a:xfrm>
          <a:prstGeom prst="rect">
            <a:avLst/>
          </a:prstGeom>
          <a:ln w="12700">
            <a:solidFill>
              <a:schemeClr val="tx2">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750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5669-E89E-4F9D-BE8C-9052F6B60C84}"/>
              </a:ext>
            </a:extLst>
          </p:cNvPr>
          <p:cNvSpPr>
            <a:spLocks noGrp="1"/>
          </p:cNvSpPr>
          <p:nvPr>
            <p:ph type="title"/>
          </p:nvPr>
        </p:nvSpPr>
        <p:spPr>
          <a:xfrm>
            <a:off x="609600" y="274638"/>
            <a:ext cx="9144000" cy="1143000"/>
          </a:xfrm>
        </p:spPr>
        <p:txBody>
          <a:bodyPr/>
          <a:lstStyle/>
          <a:p>
            <a:r>
              <a:rPr lang="en-US" b="1" dirty="0"/>
              <a:t>Meet Your Onsite Health Coaches</a:t>
            </a:r>
          </a:p>
        </p:txBody>
      </p:sp>
      <p:sp>
        <p:nvSpPr>
          <p:cNvPr id="3" name="Content Placeholder 2">
            <a:extLst>
              <a:ext uri="{FF2B5EF4-FFF2-40B4-BE49-F238E27FC236}">
                <a16:creationId xmlns:a16="http://schemas.microsoft.com/office/drawing/2014/main" id="{EB566DCA-B07E-4A1E-970B-60B9B4A72DE4}"/>
              </a:ext>
            </a:extLst>
          </p:cNvPr>
          <p:cNvSpPr>
            <a:spLocks noGrp="1"/>
          </p:cNvSpPr>
          <p:nvPr>
            <p:ph idx="1"/>
          </p:nvPr>
        </p:nvSpPr>
        <p:spPr>
          <a:xfrm>
            <a:off x="609600" y="1600203"/>
            <a:ext cx="8610600" cy="4525963"/>
          </a:xfrm>
        </p:spPr>
        <p:txBody>
          <a:bodyPr>
            <a:normAutofit lnSpcReduction="10000"/>
          </a:bodyPr>
          <a:lstStyle/>
          <a:p>
            <a:r>
              <a:rPr lang="en-US" dirty="0"/>
              <a:t>Your Onsite Health Coaches are Here to Support You Virtually</a:t>
            </a:r>
          </a:p>
          <a:p>
            <a:pPr lvl="1"/>
            <a:r>
              <a:rPr lang="en-US" dirty="0"/>
              <a:t>Confidential and convenient health coaching is just one more way we’re committed to helping you live a healthier life!</a:t>
            </a:r>
          </a:p>
          <a:p>
            <a:pPr lvl="2"/>
            <a:r>
              <a:rPr lang="en-US" dirty="0"/>
              <a:t>Eat healthier or increase exercise</a:t>
            </a:r>
          </a:p>
          <a:p>
            <a:pPr lvl="2"/>
            <a:r>
              <a:rPr lang="en-US" dirty="0"/>
              <a:t>Lose weight, manage stress, or quit tobacco</a:t>
            </a:r>
          </a:p>
          <a:p>
            <a:pPr lvl="2"/>
            <a:r>
              <a:rPr lang="en-US" dirty="0"/>
              <a:t>Better manage conditions like diabetes, hear disease, high blood pressure, or high cholesterol</a:t>
            </a:r>
          </a:p>
          <a:p>
            <a:pPr lvl="2"/>
            <a:r>
              <a:rPr lang="en-US" dirty="0"/>
              <a:t>Help you understand and access all of the health and wellness benefits available to you</a:t>
            </a:r>
          </a:p>
        </p:txBody>
      </p:sp>
    </p:spTree>
    <p:extLst>
      <p:ext uri="{BB962C8B-B14F-4D97-AF65-F5344CB8AC3E}">
        <p14:creationId xmlns:p14="http://schemas.microsoft.com/office/powerpoint/2010/main" val="332958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412A-E794-4DEF-89BA-A7432BE9E0B2}"/>
              </a:ext>
            </a:extLst>
          </p:cNvPr>
          <p:cNvSpPr>
            <a:spLocks noGrp="1"/>
          </p:cNvSpPr>
          <p:nvPr>
            <p:ph type="title"/>
          </p:nvPr>
        </p:nvSpPr>
        <p:spPr>
          <a:xfrm>
            <a:off x="609600" y="274638"/>
            <a:ext cx="8991600" cy="1143000"/>
          </a:xfrm>
        </p:spPr>
        <p:txBody>
          <a:bodyPr>
            <a:normAutofit fontScale="90000"/>
          </a:bodyPr>
          <a:lstStyle/>
          <a:p>
            <a:r>
              <a:rPr lang="en-US" b="1" dirty="0"/>
              <a:t>Cigna Members – Schedule Your Health Coaching today!</a:t>
            </a:r>
          </a:p>
        </p:txBody>
      </p:sp>
      <p:pic>
        <p:nvPicPr>
          <p:cNvPr id="4" name="Picture 3">
            <a:extLst>
              <a:ext uri="{FF2B5EF4-FFF2-40B4-BE49-F238E27FC236}">
                <a16:creationId xmlns:a16="http://schemas.microsoft.com/office/drawing/2014/main" id="{FEF1996F-0D1F-4EA4-B12D-F0416AE3EA9A}"/>
              </a:ext>
            </a:extLst>
          </p:cNvPr>
          <p:cNvPicPr>
            <a:picLocks noChangeAspect="1"/>
          </p:cNvPicPr>
          <p:nvPr/>
        </p:nvPicPr>
        <p:blipFill>
          <a:blip r:embed="rId2"/>
          <a:stretch>
            <a:fillRect/>
          </a:stretch>
        </p:blipFill>
        <p:spPr>
          <a:xfrm>
            <a:off x="2103219" y="2209800"/>
            <a:ext cx="1401981" cy="1831621"/>
          </a:xfrm>
          <a:prstGeom prst="rect">
            <a:avLst/>
          </a:prstGeom>
        </p:spPr>
      </p:pic>
      <p:sp>
        <p:nvSpPr>
          <p:cNvPr id="5" name="TextBox 4">
            <a:extLst>
              <a:ext uri="{FF2B5EF4-FFF2-40B4-BE49-F238E27FC236}">
                <a16:creationId xmlns:a16="http://schemas.microsoft.com/office/drawing/2014/main" id="{F73E5775-BB94-4C90-8E33-9E1B14CA1832}"/>
              </a:ext>
            </a:extLst>
          </p:cNvPr>
          <p:cNvSpPr txBox="1"/>
          <p:nvPr/>
        </p:nvSpPr>
        <p:spPr>
          <a:xfrm>
            <a:off x="1165909" y="4267198"/>
            <a:ext cx="3276600" cy="954107"/>
          </a:xfrm>
          <a:prstGeom prst="rect">
            <a:avLst/>
          </a:prstGeom>
          <a:noFill/>
        </p:spPr>
        <p:txBody>
          <a:bodyPr wrap="square" rtlCol="0">
            <a:spAutoFit/>
          </a:bodyPr>
          <a:lstStyle/>
          <a:p>
            <a:pPr algn="ctr"/>
            <a:r>
              <a:rPr lang="en-US" sz="1400" b="1" dirty="0">
                <a:solidFill>
                  <a:schemeClr val="tx2"/>
                </a:solidFill>
              </a:rPr>
              <a:t>St. Thomas &amp; St. John</a:t>
            </a:r>
          </a:p>
          <a:p>
            <a:pPr algn="ctr"/>
            <a:r>
              <a:rPr lang="en-US" sz="1400" b="1" dirty="0">
                <a:solidFill>
                  <a:schemeClr val="tx2"/>
                </a:solidFill>
              </a:rPr>
              <a:t>Charlene White-Hewitt, BSN, RN</a:t>
            </a:r>
          </a:p>
          <a:p>
            <a:pPr algn="ctr"/>
            <a:r>
              <a:rPr lang="en-US" sz="1400" dirty="0">
                <a:solidFill>
                  <a:schemeClr val="tx2"/>
                </a:solidFill>
              </a:rPr>
              <a:t>Call:  (340) 514-0395</a:t>
            </a:r>
          </a:p>
          <a:p>
            <a:pPr algn="ctr"/>
            <a:r>
              <a:rPr lang="en-US" sz="1400" dirty="0">
                <a:solidFill>
                  <a:schemeClr val="tx2"/>
                </a:solidFill>
              </a:rPr>
              <a:t>Email: Charlene.White-Hewitt@Cigna.com</a:t>
            </a:r>
          </a:p>
        </p:txBody>
      </p:sp>
      <p:sp>
        <p:nvSpPr>
          <p:cNvPr id="10" name="TextBox 9">
            <a:extLst>
              <a:ext uri="{FF2B5EF4-FFF2-40B4-BE49-F238E27FC236}">
                <a16:creationId xmlns:a16="http://schemas.microsoft.com/office/drawing/2014/main" id="{1B53AAC0-396F-4E27-9341-FE28AFB5DEB9}"/>
              </a:ext>
            </a:extLst>
          </p:cNvPr>
          <p:cNvSpPr txBox="1"/>
          <p:nvPr/>
        </p:nvSpPr>
        <p:spPr>
          <a:xfrm>
            <a:off x="5410200" y="4267197"/>
            <a:ext cx="3124200" cy="954107"/>
          </a:xfrm>
          <a:prstGeom prst="rect">
            <a:avLst/>
          </a:prstGeom>
          <a:noFill/>
        </p:spPr>
        <p:txBody>
          <a:bodyPr wrap="square" rtlCol="0">
            <a:spAutoFit/>
          </a:bodyPr>
          <a:lstStyle/>
          <a:p>
            <a:pPr algn="ctr"/>
            <a:r>
              <a:rPr lang="en-US" sz="1400" b="1" dirty="0">
                <a:solidFill>
                  <a:schemeClr val="tx2"/>
                </a:solidFill>
              </a:rPr>
              <a:t>St. Thomas</a:t>
            </a:r>
          </a:p>
          <a:p>
            <a:pPr algn="ctr"/>
            <a:r>
              <a:rPr lang="en-US" sz="1400" b="1" dirty="0">
                <a:solidFill>
                  <a:schemeClr val="tx2"/>
                </a:solidFill>
              </a:rPr>
              <a:t>Shanice Laurent</a:t>
            </a:r>
          </a:p>
          <a:p>
            <a:pPr algn="ctr"/>
            <a:r>
              <a:rPr lang="en-US" sz="1400" dirty="0">
                <a:solidFill>
                  <a:schemeClr val="tx2"/>
                </a:solidFill>
              </a:rPr>
              <a:t>Call:  (340) 473-2907</a:t>
            </a:r>
          </a:p>
          <a:p>
            <a:pPr algn="ctr"/>
            <a:r>
              <a:rPr lang="en-US" sz="1400" dirty="0">
                <a:solidFill>
                  <a:schemeClr val="tx2"/>
                </a:solidFill>
              </a:rPr>
              <a:t>Email: Shanice.Laurent@evernorth.com</a:t>
            </a:r>
          </a:p>
        </p:txBody>
      </p:sp>
      <p:pic>
        <p:nvPicPr>
          <p:cNvPr id="1026" name="Picture 6">
            <a:extLst>
              <a:ext uri="{FF2B5EF4-FFF2-40B4-BE49-F238E27FC236}">
                <a16:creationId xmlns:a16="http://schemas.microsoft.com/office/drawing/2014/main" id="{B07EEAEA-56C8-2B0B-43E0-98D466D2C6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159523"/>
            <a:ext cx="1776192" cy="1976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229600" cy="1143000"/>
          </a:xfrm>
        </p:spPr>
        <p:txBody>
          <a:bodyPr>
            <a:normAutofit/>
          </a:bodyPr>
          <a:lstStyle/>
          <a:p>
            <a:r>
              <a:rPr lang="en-US" b="1" dirty="0"/>
              <a:t>Open Enrollment</a:t>
            </a:r>
          </a:p>
        </p:txBody>
      </p:sp>
      <p:sp>
        <p:nvSpPr>
          <p:cNvPr id="3" name="Content Placeholder 2"/>
          <p:cNvSpPr>
            <a:spLocks noGrp="1"/>
          </p:cNvSpPr>
          <p:nvPr>
            <p:ph idx="1"/>
          </p:nvPr>
        </p:nvSpPr>
        <p:spPr>
          <a:xfrm>
            <a:off x="609600" y="1905000"/>
            <a:ext cx="8915400" cy="4648200"/>
          </a:xfrm>
        </p:spPr>
        <p:txBody>
          <a:bodyPr>
            <a:normAutofit/>
          </a:bodyPr>
          <a:lstStyle/>
          <a:p>
            <a:r>
              <a:rPr lang="en-US" dirty="0"/>
              <a:t>This Benefit Open Enrollment Session is brought to you by:</a:t>
            </a:r>
            <a:endParaRPr lang="en-US" baseline="30000" dirty="0"/>
          </a:p>
          <a:p>
            <a:pPr lvl="1"/>
            <a:r>
              <a:rPr lang="en-US" sz="3200" dirty="0"/>
              <a:t>Director of Personnel</a:t>
            </a:r>
          </a:p>
          <a:p>
            <a:pPr lvl="1"/>
            <a:r>
              <a:rPr lang="en-US" sz="3200" dirty="0"/>
              <a:t>Chief of Group Health Insurance, Ms. Valerie Daley</a:t>
            </a:r>
          </a:p>
          <a:p>
            <a:pPr lvl="1"/>
            <a:r>
              <a:rPr lang="en-US" sz="3200" dirty="0"/>
              <a:t>GESC/Health Insurance Board of Trustees</a:t>
            </a:r>
          </a:p>
        </p:txBody>
      </p:sp>
    </p:spTree>
    <p:extLst>
      <p:ext uri="{BB962C8B-B14F-4D97-AF65-F5344CB8AC3E}">
        <p14:creationId xmlns:p14="http://schemas.microsoft.com/office/powerpoint/2010/main" val="70022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412A-E794-4DEF-89BA-A7432BE9E0B2}"/>
              </a:ext>
            </a:extLst>
          </p:cNvPr>
          <p:cNvSpPr>
            <a:spLocks noGrp="1"/>
          </p:cNvSpPr>
          <p:nvPr>
            <p:ph type="title"/>
          </p:nvPr>
        </p:nvSpPr>
        <p:spPr>
          <a:xfrm>
            <a:off x="609600" y="274638"/>
            <a:ext cx="8991600" cy="1143000"/>
          </a:xfrm>
        </p:spPr>
        <p:txBody>
          <a:bodyPr>
            <a:normAutofit fontScale="90000"/>
          </a:bodyPr>
          <a:lstStyle/>
          <a:p>
            <a:r>
              <a:rPr lang="en-US" b="1" dirty="0"/>
              <a:t>Cigna Members – Schedule Your Health Coaching today!</a:t>
            </a:r>
          </a:p>
        </p:txBody>
      </p:sp>
      <p:pic>
        <p:nvPicPr>
          <p:cNvPr id="8" name="Picture 7">
            <a:extLst>
              <a:ext uri="{FF2B5EF4-FFF2-40B4-BE49-F238E27FC236}">
                <a16:creationId xmlns:a16="http://schemas.microsoft.com/office/drawing/2014/main" id="{B87FADB9-0D7B-4F8A-B483-3CD3FC5D1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091273"/>
            <a:ext cx="1401377" cy="2082026"/>
          </a:xfrm>
          <a:prstGeom prst="rect">
            <a:avLst/>
          </a:prstGeom>
        </p:spPr>
      </p:pic>
      <p:sp>
        <p:nvSpPr>
          <p:cNvPr id="10" name="TextBox 9">
            <a:extLst>
              <a:ext uri="{FF2B5EF4-FFF2-40B4-BE49-F238E27FC236}">
                <a16:creationId xmlns:a16="http://schemas.microsoft.com/office/drawing/2014/main" id="{1B53AAC0-396F-4E27-9341-FE28AFB5DEB9}"/>
              </a:ext>
            </a:extLst>
          </p:cNvPr>
          <p:cNvSpPr txBox="1"/>
          <p:nvPr/>
        </p:nvSpPr>
        <p:spPr>
          <a:xfrm>
            <a:off x="5463188" y="4369880"/>
            <a:ext cx="2971800" cy="954107"/>
          </a:xfrm>
          <a:prstGeom prst="rect">
            <a:avLst/>
          </a:prstGeom>
          <a:noFill/>
        </p:spPr>
        <p:txBody>
          <a:bodyPr wrap="square" rtlCol="0">
            <a:spAutoFit/>
          </a:bodyPr>
          <a:lstStyle/>
          <a:p>
            <a:pPr algn="ctr"/>
            <a:r>
              <a:rPr lang="en-US" sz="1400" b="1" dirty="0">
                <a:solidFill>
                  <a:schemeClr val="tx2"/>
                </a:solidFill>
              </a:rPr>
              <a:t>St. Croix</a:t>
            </a:r>
          </a:p>
          <a:p>
            <a:pPr algn="ctr"/>
            <a:r>
              <a:rPr lang="en-US" sz="1400" b="1" dirty="0" err="1">
                <a:solidFill>
                  <a:schemeClr val="tx2"/>
                </a:solidFill>
              </a:rPr>
              <a:t>Jameelah</a:t>
            </a:r>
            <a:r>
              <a:rPr lang="en-US" sz="1400" b="1" dirty="0">
                <a:solidFill>
                  <a:schemeClr val="tx2"/>
                </a:solidFill>
              </a:rPr>
              <a:t> Williams, BSN, RN</a:t>
            </a:r>
          </a:p>
          <a:p>
            <a:pPr algn="ctr"/>
            <a:r>
              <a:rPr lang="en-US" sz="1400" dirty="0">
                <a:solidFill>
                  <a:schemeClr val="tx2"/>
                </a:solidFill>
              </a:rPr>
              <a:t>Call:  (340) 244-5627</a:t>
            </a:r>
          </a:p>
          <a:p>
            <a:pPr algn="ctr"/>
            <a:r>
              <a:rPr lang="en-US" sz="1400" dirty="0">
                <a:solidFill>
                  <a:schemeClr val="tx2"/>
                </a:solidFill>
              </a:rPr>
              <a:t>Email: Jameelah.Williams@Cigna.com</a:t>
            </a:r>
          </a:p>
        </p:txBody>
      </p:sp>
      <p:pic>
        <p:nvPicPr>
          <p:cNvPr id="6" name="Picture 5" descr="A person smiling for the camera&#10;&#10;Description automatically generated with medium confidence">
            <a:extLst>
              <a:ext uri="{FF2B5EF4-FFF2-40B4-BE49-F238E27FC236}">
                <a16:creationId xmlns:a16="http://schemas.microsoft.com/office/drawing/2014/main" id="{251C60D2-58B6-7EDD-3823-8923EB028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156228"/>
            <a:ext cx="1232154" cy="2017071"/>
          </a:xfrm>
          <a:prstGeom prst="rect">
            <a:avLst/>
          </a:prstGeom>
        </p:spPr>
      </p:pic>
      <p:sp>
        <p:nvSpPr>
          <p:cNvPr id="7" name="TextBox 6">
            <a:extLst>
              <a:ext uri="{FF2B5EF4-FFF2-40B4-BE49-F238E27FC236}">
                <a16:creationId xmlns:a16="http://schemas.microsoft.com/office/drawing/2014/main" id="{AC300466-0CE3-B714-AF2D-F909CCA80CBC}"/>
              </a:ext>
            </a:extLst>
          </p:cNvPr>
          <p:cNvSpPr txBox="1"/>
          <p:nvPr/>
        </p:nvSpPr>
        <p:spPr>
          <a:xfrm>
            <a:off x="1311402" y="4495800"/>
            <a:ext cx="3486150" cy="954107"/>
          </a:xfrm>
          <a:prstGeom prst="rect">
            <a:avLst/>
          </a:prstGeom>
          <a:noFill/>
        </p:spPr>
        <p:txBody>
          <a:bodyPr wrap="square" rtlCol="0">
            <a:spAutoFit/>
          </a:bodyPr>
          <a:lstStyle/>
          <a:p>
            <a:pPr algn="ctr"/>
            <a:r>
              <a:rPr lang="en-US" sz="1400" b="1" dirty="0">
                <a:solidFill>
                  <a:schemeClr val="tx2"/>
                </a:solidFill>
              </a:rPr>
              <a:t>St. Croix</a:t>
            </a:r>
          </a:p>
          <a:p>
            <a:pPr algn="ctr"/>
            <a:r>
              <a:rPr lang="en-US" sz="1400" b="1" dirty="0">
                <a:solidFill>
                  <a:schemeClr val="tx2"/>
                </a:solidFill>
              </a:rPr>
              <a:t>Ashley </a:t>
            </a:r>
            <a:r>
              <a:rPr lang="en-US" sz="1400" b="1" dirty="0" err="1">
                <a:solidFill>
                  <a:schemeClr val="tx2"/>
                </a:solidFill>
              </a:rPr>
              <a:t>Megahy</a:t>
            </a:r>
            <a:r>
              <a:rPr lang="en-US" sz="1400" b="1" dirty="0">
                <a:solidFill>
                  <a:schemeClr val="tx2"/>
                </a:solidFill>
              </a:rPr>
              <a:t> RN, BSN</a:t>
            </a:r>
          </a:p>
          <a:p>
            <a:pPr algn="ctr"/>
            <a:r>
              <a:rPr lang="en-US" sz="1400" dirty="0">
                <a:solidFill>
                  <a:schemeClr val="tx2"/>
                </a:solidFill>
              </a:rPr>
              <a:t>Call:  (340) 719-8080</a:t>
            </a:r>
          </a:p>
          <a:p>
            <a:pPr algn="ctr"/>
            <a:r>
              <a:rPr lang="en-US" sz="1400" dirty="0">
                <a:solidFill>
                  <a:schemeClr val="tx2"/>
                </a:solidFill>
              </a:rPr>
              <a:t>Email: Ashley.Megahy@evernorth.com</a:t>
            </a:r>
          </a:p>
        </p:txBody>
      </p:sp>
    </p:spTree>
    <p:extLst>
      <p:ext uri="{BB962C8B-B14F-4D97-AF65-F5344CB8AC3E}">
        <p14:creationId xmlns:p14="http://schemas.microsoft.com/office/powerpoint/2010/main" val="323535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a:bodyPr>
          <a:lstStyle/>
          <a:p>
            <a:r>
              <a:rPr lang="en-US" b="1" dirty="0"/>
              <a:t>Vision Plan – The Standard</a:t>
            </a:r>
          </a:p>
        </p:txBody>
      </p:sp>
      <p:graphicFrame>
        <p:nvGraphicFramePr>
          <p:cNvPr id="4" name="Content Placeholder 3">
            <a:extLst>
              <a:ext uri="{FF2B5EF4-FFF2-40B4-BE49-F238E27FC236}">
                <a16:creationId xmlns:a16="http://schemas.microsoft.com/office/drawing/2014/main" id="{A27B7647-190D-4DFD-90E3-3B6B6F887285}"/>
              </a:ext>
            </a:extLst>
          </p:cNvPr>
          <p:cNvGraphicFramePr>
            <a:graphicFrameLocks noGrp="1"/>
          </p:cNvGraphicFramePr>
          <p:nvPr>
            <p:ph idx="1"/>
            <p:extLst>
              <p:ext uri="{D42A27DB-BD31-4B8C-83A1-F6EECF244321}">
                <p14:modId xmlns:p14="http://schemas.microsoft.com/office/powerpoint/2010/main" val="2319178130"/>
              </p:ext>
            </p:extLst>
          </p:nvPr>
        </p:nvGraphicFramePr>
        <p:xfrm>
          <a:off x="1524000" y="1752600"/>
          <a:ext cx="7243010" cy="4191000"/>
        </p:xfrm>
        <a:graphic>
          <a:graphicData uri="http://schemas.openxmlformats.org/drawingml/2006/table">
            <a:tbl>
              <a:tblPr firstRow="1" bandRow="1">
                <a:tableStyleId>{5C22544A-7EE6-4342-B048-85BDC9FD1C3A}</a:tableStyleId>
              </a:tblPr>
              <a:tblGrid>
                <a:gridCol w="2353013">
                  <a:extLst>
                    <a:ext uri="{9D8B030D-6E8A-4147-A177-3AD203B41FA5}">
                      <a16:colId xmlns:a16="http://schemas.microsoft.com/office/drawing/2014/main" val="20000"/>
                    </a:ext>
                  </a:extLst>
                </a:gridCol>
                <a:gridCol w="2277353">
                  <a:extLst>
                    <a:ext uri="{9D8B030D-6E8A-4147-A177-3AD203B41FA5}">
                      <a16:colId xmlns:a16="http://schemas.microsoft.com/office/drawing/2014/main" val="20001"/>
                    </a:ext>
                  </a:extLst>
                </a:gridCol>
                <a:gridCol w="2612644">
                  <a:extLst>
                    <a:ext uri="{9D8B030D-6E8A-4147-A177-3AD203B41FA5}">
                      <a16:colId xmlns:a16="http://schemas.microsoft.com/office/drawing/2014/main" val="1076130778"/>
                    </a:ext>
                  </a:extLst>
                </a:gridCol>
              </a:tblGrid>
              <a:tr h="477153">
                <a:tc>
                  <a:txBody>
                    <a:bodyPr/>
                    <a:lstStyle/>
                    <a:p>
                      <a:r>
                        <a:rPr lang="en-US"/>
                        <a:t>Services</a:t>
                      </a:r>
                      <a:endParaRPr lang="en-US" dirty="0"/>
                    </a:p>
                  </a:txBody>
                  <a:tcPr/>
                </a:tc>
                <a:tc>
                  <a:txBody>
                    <a:bodyPr/>
                    <a:lstStyle/>
                    <a:p>
                      <a:pPr algn="ctr"/>
                      <a:r>
                        <a:rPr lang="en-US"/>
                        <a:t>EyeMed Network</a:t>
                      </a:r>
                      <a:endParaRPr lang="en-US" dirty="0"/>
                    </a:p>
                  </a:txBody>
                  <a:tcPr/>
                </a:tc>
                <a:tc>
                  <a:txBody>
                    <a:bodyPr/>
                    <a:lstStyle/>
                    <a:p>
                      <a:pPr algn="ctr"/>
                      <a:r>
                        <a:rPr lang="en-US"/>
                        <a:t>Out of Network</a:t>
                      </a:r>
                      <a:endParaRPr lang="en-US" dirty="0"/>
                    </a:p>
                  </a:txBody>
                  <a:tcPr/>
                </a:tc>
                <a:extLst>
                  <a:ext uri="{0D108BD9-81ED-4DB2-BD59-A6C34878D82A}">
                    <a16:rowId xmlns:a16="http://schemas.microsoft.com/office/drawing/2014/main" val="10000"/>
                  </a:ext>
                </a:extLst>
              </a:tr>
              <a:tr h="437391">
                <a:tc>
                  <a:txBody>
                    <a:bodyPr/>
                    <a:lstStyle/>
                    <a:p>
                      <a:r>
                        <a:rPr lang="en-US" sz="1600"/>
                        <a:t>Eye Exam (12 months)</a:t>
                      </a:r>
                      <a:endParaRPr lang="en-US" sz="1600" dirty="0"/>
                    </a:p>
                  </a:txBody>
                  <a:tcPr/>
                </a:tc>
                <a:tc>
                  <a:txBody>
                    <a:bodyPr/>
                    <a:lstStyle/>
                    <a:p>
                      <a:pPr algn="ctr"/>
                      <a:r>
                        <a:rPr lang="en-US" sz="1600"/>
                        <a:t>$0 Copay</a:t>
                      </a:r>
                      <a:endParaRPr lang="en-US" sz="1600" dirty="0"/>
                    </a:p>
                  </a:txBody>
                  <a:tcPr/>
                </a:tc>
                <a:tc>
                  <a:txBody>
                    <a:bodyPr/>
                    <a:lstStyle/>
                    <a:p>
                      <a:pPr algn="ctr"/>
                      <a:r>
                        <a:rPr lang="en-US" sz="1600"/>
                        <a:t>Up to $40 reimbursement</a:t>
                      </a:r>
                      <a:endParaRPr lang="en-US" sz="1600" dirty="0"/>
                    </a:p>
                  </a:txBody>
                  <a:tcPr/>
                </a:tc>
                <a:extLst>
                  <a:ext uri="{0D108BD9-81ED-4DB2-BD59-A6C34878D82A}">
                    <a16:rowId xmlns:a16="http://schemas.microsoft.com/office/drawing/2014/main" val="10001"/>
                  </a:ext>
                </a:extLst>
              </a:tr>
              <a:tr h="1391697">
                <a:tc>
                  <a:txBody>
                    <a:bodyPr/>
                    <a:lstStyle/>
                    <a:p>
                      <a:r>
                        <a:rPr lang="en-US" sz="1600"/>
                        <a:t>Lenses (12 months)</a:t>
                      </a:r>
                    </a:p>
                    <a:p>
                      <a:pPr algn="r"/>
                      <a:r>
                        <a:rPr lang="en-US" sz="1600"/>
                        <a:t>Single</a:t>
                      </a:r>
                    </a:p>
                    <a:p>
                      <a:pPr algn="r"/>
                      <a:r>
                        <a:rPr lang="en-US" sz="1600"/>
                        <a:t>Bifocal</a:t>
                      </a:r>
                    </a:p>
                    <a:p>
                      <a:pPr algn="r"/>
                      <a:r>
                        <a:rPr lang="en-US" sz="1600"/>
                        <a:t>Trifocal</a:t>
                      </a:r>
                      <a:endParaRPr lang="en-US" sz="1600" dirty="0"/>
                    </a:p>
                  </a:txBody>
                  <a:tcPr/>
                </a:tc>
                <a:tc>
                  <a:txBody>
                    <a:bodyPr/>
                    <a:lstStyle/>
                    <a:p>
                      <a:pPr algn="ctr"/>
                      <a:endParaRPr lang="en-US" sz="1600" dirty="0"/>
                    </a:p>
                    <a:p>
                      <a:pPr algn="ctr"/>
                      <a:r>
                        <a:rPr lang="en-US" sz="1600" dirty="0"/>
                        <a:t>Covered 100%</a:t>
                      </a:r>
                    </a:p>
                    <a:p>
                      <a:pPr algn="ctr"/>
                      <a:r>
                        <a:rPr lang="en-US" sz="1600" dirty="0"/>
                        <a:t>Covered 100%</a:t>
                      </a:r>
                    </a:p>
                    <a:p>
                      <a:pPr algn="ctr"/>
                      <a:r>
                        <a:rPr lang="en-US" sz="1600" dirty="0"/>
                        <a:t>Covered 100%</a:t>
                      </a:r>
                    </a:p>
                  </a:txBody>
                  <a:tcPr/>
                </a:tc>
                <a:tc>
                  <a:txBody>
                    <a:bodyPr/>
                    <a:lstStyle/>
                    <a:p>
                      <a:pPr algn="ctr"/>
                      <a:endParaRPr lang="en-US" sz="1600" dirty="0"/>
                    </a:p>
                    <a:p>
                      <a:pPr algn="ctr"/>
                      <a:r>
                        <a:rPr lang="en-US" sz="1600" dirty="0"/>
                        <a:t>Up to $40 reimbursement</a:t>
                      </a:r>
                    </a:p>
                    <a:p>
                      <a:pPr algn="ctr"/>
                      <a:r>
                        <a:rPr lang="en-US" sz="1600" dirty="0"/>
                        <a:t>Up to $60 reimbursement</a:t>
                      </a:r>
                    </a:p>
                    <a:p>
                      <a:pPr algn="ctr"/>
                      <a:r>
                        <a:rPr lang="en-US" sz="1600" dirty="0"/>
                        <a:t>Up to $80 reimbursement</a:t>
                      </a:r>
                    </a:p>
                  </a:txBody>
                  <a:tcPr/>
                </a:tc>
                <a:extLst>
                  <a:ext uri="{0D108BD9-81ED-4DB2-BD59-A6C34878D82A}">
                    <a16:rowId xmlns:a16="http://schemas.microsoft.com/office/drawing/2014/main" val="10002"/>
                  </a:ext>
                </a:extLst>
              </a:tr>
              <a:tr h="811165">
                <a:tc>
                  <a:txBody>
                    <a:bodyPr/>
                    <a:lstStyle/>
                    <a:p>
                      <a:r>
                        <a:rPr lang="en-US" sz="1600"/>
                        <a:t>Frames</a:t>
                      </a:r>
                      <a:endParaRPr lang="en-US" sz="1600" dirty="0"/>
                    </a:p>
                  </a:txBody>
                  <a:tcPr/>
                </a:tc>
                <a:tc>
                  <a:txBody>
                    <a:bodyPr/>
                    <a:lstStyle/>
                    <a:p>
                      <a:pPr algn="ctr"/>
                      <a:r>
                        <a:rPr lang="en-US" sz="1600"/>
                        <a:t>$150 Retail Allowance then 20% discount</a:t>
                      </a:r>
                      <a:endParaRPr lang="en-US" sz="1600" dirty="0"/>
                    </a:p>
                  </a:txBody>
                  <a:tcPr anchor="ctr"/>
                </a:tc>
                <a:tc>
                  <a:txBody>
                    <a:bodyPr/>
                    <a:lstStyle/>
                    <a:p>
                      <a:pPr algn="ctr"/>
                      <a:r>
                        <a:rPr lang="en-US" sz="1600"/>
                        <a:t>Up to $45 reimbursement</a:t>
                      </a:r>
                      <a:endParaRPr lang="en-US" sz="1600" dirty="0"/>
                    </a:p>
                  </a:txBody>
                  <a:tcPr anchor="ctr"/>
                </a:tc>
                <a:extLst>
                  <a:ext uri="{0D108BD9-81ED-4DB2-BD59-A6C34878D82A}">
                    <a16:rowId xmlns:a16="http://schemas.microsoft.com/office/drawing/2014/main" val="10003"/>
                  </a:ext>
                </a:extLst>
              </a:tr>
              <a:tr h="1073594">
                <a:tc>
                  <a:txBody>
                    <a:bodyPr/>
                    <a:lstStyle/>
                    <a:p>
                      <a:pPr algn="l"/>
                      <a:r>
                        <a:rPr lang="en-US" sz="1600"/>
                        <a:t>Contact Lenses</a:t>
                      </a:r>
                    </a:p>
                    <a:p>
                      <a:pPr algn="r"/>
                      <a:r>
                        <a:rPr lang="en-US" sz="1600"/>
                        <a:t>Elective</a:t>
                      </a:r>
                    </a:p>
                    <a:p>
                      <a:pPr algn="r"/>
                      <a:r>
                        <a:rPr lang="en-US" sz="1600"/>
                        <a:t>Medically Necessary</a:t>
                      </a:r>
                      <a:endParaRPr lang="en-US" sz="1600" dirty="0"/>
                    </a:p>
                  </a:txBody>
                  <a:tcPr/>
                </a:tc>
                <a:tc>
                  <a:txBody>
                    <a:bodyPr/>
                    <a:lstStyle/>
                    <a:p>
                      <a:pPr algn="ctr"/>
                      <a:endParaRPr lang="en-US" sz="1600" dirty="0"/>
                    </a:p>
                    <a:p>
                      <a:pPr algn="ctr"/>
                      <a:r>
                        <a:rPr lang="en-US" sz="1600" dirty="0"/>
                        <a:t>$150 Retail Allowance</a:t>
                      </a:r>
                    </a:p>
                    <a:p>
                      <a:pPr algn="ctr"/>
                      <a:r>
                        <a:rPr lang="en-US" sz="1600" dirty="0"/>
                        <a:t>Covered 100%</a:t>
                      </a:r>
                    </a:p>
                  </a:txBody>
                  <a:tcPr/>
                </a:tc>
                <a:tc>
                  <a:txBody>
                    <a:bodyPr/>
                    <a:lstStyle/>
                    <a:p>
                      <a:pPr algn="ctr"/>
                      <a:endParaRPr lang="en-US" sz="1600" dirty="0"/>
                    </a:p>
                    <a:p>
                      <a:pPr algn="ctr"/>
                      <a:r>
                        <a:rPr lang="en-US" sz="1600" dirty="0"/>
                        <a:t>Up to $150 reimbursement</a:t>
                      </a:r>
                    </a:p>
                    <a:p>
                      <a:pPr algn="ctr"/>
                      <a:r>
                        <a:rPr lang="en-US" sz="1600" dirty="0"/>
                        <a:t>Up to $210 reimbursement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8463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566"/>
            <a:ext cx="9448800" cy="1143000"/>
          </a:xfrm>
        </p:spPr>
        <p:txBody>
          <a:bodyPr>
            <a:noAutofit/>
          </a:bodyPr>
          <a:lstStyle/>
          <a:p>
            <a:r>
              <a:rPr lang="en-US" b="1" dirty="0"/>
              <a:t>Vision Plan – Standard</a:t>
            </a:r>
            <a:endParaRPr lang="en-US" dirty="0"/>
          </a:p>
        </p:txBody>
      </p:sp>
      <p:pic>
        <p:nvPicPr>
          <p:cNvPr id="1027" name="Picture 1">
            <a:extLst>
              <a:ext uri="{FF2B5EF4-FFF2-40B4-BE49-F238E27FC236}">
                <a16:creationId xmlns:a16="http://schemas.microsoft.com/office/drawing/2014/main" id="{FDBFD610-8A50-4415-8820-1FEF00B91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32" y="1981200"/>
            <a:ext cx="5938838" cy="428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60F4FDC-8A55-4EDF-B1CA-A58021BE816B}"/>
              </a:ext>
            </a:extLst>
          </p:cNvPr>
          <p:cNvSpPr txBox="1"/>
          <p:nvPr/>
        </p:nvSpPr>
        <p:spPr>
          <a:xfrm>
            <a:off x="838200" y="1213338"/>
            <a:ext cx="8931932" cy="646331"/>
          </a:xfrm>
          <a:prstGeom prst="rect">
            <a:avLst/>
          </a:prstGeom>
          <a:noFill/>
        </p:spPr>
        <p:txBody>
          <a:bodyPr wrap="none" rtlCol="0">
            <a:spAutoFit/>
          </a:bodyPr>
          <a:lstStyle/>
          <a:p>
            <a:r>
              <a:rPr lang="en-US" sz="3600" b="1" dirty="0">
                <a:solidFill>
                  <a:srgbClr val="0093D1"/>
                </a:solidFill>
                <a:hlinkClick r:id="rId3">
                  <a:extLst>
                    <a:ext uri="{A12FA001-AC4F-418D-AE19-62706E023703}">
                      <ahyp:hlinkClr xmlns:ahyp="http://schemas.microsoft.com/office/drawing/2018/hyperlinkcolor" val="tx"/>
                    </a:ext>
                  </a:extLst>
                </a:hlinkClick>
              </a:rPr>
              <a:t>www.standard.com/services</a:t>
            </a:r>
            <a:r>
              <a:rPr lang="en-US" sz="3600" b="1" dirty="0">
                <a:solidFill>
                  <a:srgbClr val="0093D1"/>
                </a:solidFill>
              </a:rPr>
              <a:t> </a:t>
            </a:r>
            <a:r>
              <a:rPr lang="en-US" sz="3600" b="1" dirty="0"/>
              <a:t>- EyeMed Access</a:t>
            </a:r>
          </a:p>
        </p:txBody>
      </p:sp>
      <p:sp>
        <p:nvSpPr>
          <p:cNvPr id="10" name="Oval 9">
            <a:extLst>
              <a:ext uri="{FF2B5EF4-FFF2-40B4-BE49-F238E27FC236}">
                <a16:creationId xmlns:a16="http://schemas.microsoft.com/office/drawing/2014/main" id="{4C16B0CC-1F5E-497F-ABDE-243B5E1A67EE}"/>
              </a:ext>
            </a:extLst>
          </p:cNvPr>
          <p:cNvSpPr/>
          <p:nvPr/>
        </p:nvSpPr>
        <p:spPr>
          <a:xfrm>
            <a:off x="5562600" y="5303132"/>
            <a:ext cx="1295400" cy="1087260"/>
          </a:xfrm>
          <a:prstGeom prst="ellipse">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0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8382000" cy="1143000"/>
          </a:xfrm>
        </p:spPr>
        <p:txBody>
          <a:bodyPr>
            <a:normAutofit fontScale="90000"/>
          </a:bodyPr>
          <a:lstStyle/>
          <a:p>
            <a:r>
              <a:rPr lang="en-US" b="1" dirty="0"/>
              <a:t>Basic Life and AD&amp;D – The Standard</a:t>
            </a:r>
          </a:p>
        </p:txBody>
      </p:sp>
      <p:sp>
        <p:nvSpPr>
          <p:cNvPr id="3" name="Content Placeholder 2"/>
          <p:cNvSpPr>
            <a:spLocks noGrp="1"/>
          </p:cNvSpPr>
          <p:nvPr>
            <p:ph idx="1"/>
          </p:nvPr>
        </p:nvSpPr>
        <p:spPr>
          <a:xfrm>
            <a:off x="1295400" y="1600201"/>
            <a:ext cx="7620000" cy="4525963"/>
          </a:xfrm>
        </p:spPr>
        <p:txBody>
          <a:bodyPr>
            <a:normAutofit fontScale="92500" lnSpcReduction="20000"/>
          </a:bodyPr>
          <a:lstStyle/>
          <a:p>
            <a:r>
              <a:rPr lang="en-US" b="1" dirty="0"/>
              <a:t>Basic Life </a:t>
            </a:r>
          </a:p>
          <a:p>
            <a:pPr lvl="1"/>
            <a:r>
              <a:rPr lang="en-US" dirty="0"/>
              <a:t>Retiree of Central Government receive a flat $5,000 Benefit</a:t>
            </a:r>
          </a:p>
          <a:p>
            <a:pPr lvl="1"/>
            <a:r>
              <a:rPr lang="en-US" dirty="0"/>
              <a:t>Be sure to update beneficiaries</a:t>
            </a:r>
          </a:p>
          <a:p>
            <a:r>
              <a:rPr lang="en-US" b="1" dirty="0"/>
              <a:t>Additional Life</a:t>
            </a:r>
          </a:p>
          <a:p>
            <a:pPr lvl="1"/>
            <a:r>
              <a:rPr lang="en-US" dirty="0"/>
              <a:t>Retirees can apply for additional life insurance up to $150,000</a:t>
            </a:r>
          </a:p>
          <a:p>
            <a:pPr lvl="1"/>
            <a:r>
              <a:rPr lang="en-US" dirty="0"/>
              <a:t>Evidence of Insurability will be required</a:t>
            </a:r>
          </a:p>
          <a:p>
            <a:pPr lvl="2"/>
            <a:r>
              <a:rPr lang="en-US" dirty="0"/>
              <a:t>Medical Questions will need to be answered</a:t>
            </a:r>
          </a:p>
          <a:p>
            <a:pPr lvl="1"/>
            <a:r>
              <a:rPr lang="en-US" dirty="0"/>
              <a:t>Be sure to update beneficiaries</a:t>
            </a:r>
          </a:p>
          <a:p>
            <a:r>
              <a:rPr lang="en-US" b="1" dirty="0"/>
              <a:t>www.standard.com/mybenefits/gvi</a:t>
            </a:r>
            <a:endParaRPr lang="en-US" dirty="0"/>
          </a:p>
          <a:p>
            <a:endParaRPr lang="en-US" b="1" dirty="0"/>
          </a:p>
          <a:p>
            <a:pPr marL="457200" lvl="1" indent="0">
              <a:buNone/>
            </a:pPr>
            <a:endParaRPr lang="en-US" b="1" dirty="0">
              <a:solidFill>
                <a:srgbClr val="FF0000"/>
              </a:solidFill>
            </a:endParaRPr>
          </a:p>
        </p:txBody>
      </p:sp>
    </p:spTree>
    <p:extLst>
      <p:ext uri="{BB962C8B-B14F-4D97-AF65-F5344CB8AC3E}">
        <p14:creationId xmlns:p14="http://schemas.microsoft.com/office/powerpoint/2010/main" val="154028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991600" cy="1143000"/>
          </a:xfrm>
        </p:spPr>
        <p:txBody>
          <a:bodyPr>
            <a:normAutofit/>
          </a:bodyPr>
          <a:lstStyle/>
          <a:p>
            <a:r>
              <a:rPr lang="en-US" b="1" dirty="0"/>
              <a:t>Value Added Services – The Standard</a:t>
            </a:r>
          </a:p>
        </p:txBody>
      </p:sp>
      <p:sp>
        <p:nvSpPr>
          <p:cNvPr id="3" name="Content Placeholder 2"/>
          <p:cNvSpPr>
            <a:spLocks noGrp="1"/>
          </p:cNvSpPr>
          <p:nvPr>
            <p:ph idx="1"/>
          </p:nvPr>
        </p:nvSpPr>
        <p:spPr>
          <a:xfrm>
            <a:off x="990600" y="1524000"/>
            <a:ext cx="8610600" cy="4830762"/>
          </a:xfrm>
        </p:spPr>
        <p:txBody>
          <a:bodyPr>
            <a:normAutofit fontScale="92500"/>
          </a:bodyPr>
          <a:lstStyle/>
          <a:p>
            <a:r>
              <a:rPr lang="en-US" b="1"/>
              <a:t>Travel Assistance – (800) 872-1414</a:t>
            </a:r>
            <a:endParaRPr lang="en-US" b="1" dirty="0"/>
          </a:p>
          <a:p>
            <a:pPr lvl="1"/>
            <a:r>
              <a:rPr lang="en-US" dirty="0"/>
              <a:t>Available to members and immediate family members when traveling more than 100 miles from home</a:t>
            </a:r>
          </a:p>
          <a:p>
            <a:pPr lvl="1"/>
            <a:r>
              <a:rPr lang="en-US" dirty="0"/>
              <a:t>Travel planning guidance</a:t>
            </a:r>
          </a:p>
          <a:p>
            <a:pPr lvl="1"/>
            <a:r>
              <a:rPr lang="en-US" dirty="0"/>
              <a:t>Assistance replacing lost credit cards and passports, transferring funds and locating missing luggage</a:t>
            </a:r>
          </a:p>
          <a:p>
            <a:pPr lvl="1"/>
            <a:r>
              <a:rPr lang="en-US" dirty="0"/>
              <a:t>Medical and legal assistance</a:t>
            </a:r>
          </a:p>
          <a:p>
            <a:pPr lvl="1"/>
            <a:r>
              <a:rPr lang="en-US" dirty="0"/>
              <a:t>Emergency medical evacuation and repatriation services</a:t>
            </a:r>
          </a:p>
          <a:p>
            <a:pPr lvl="1"/>
            <a:r>
              <a:rPr lang="en-US" dirty="0"/>
              <a:t>Return transportation for dependent children and traveling companions</a:t>
            </a:r>
          </a:p>
          <a:p>
            <a:endParaRPr lang="en-US" dirty="0"/>
          </a:p>
        </p:txBody>
      </p:sp>
    </p:spTree>
    <p:extLst>
      <p:ext uri="{BB962C8B-B14F-4D97-AF65-F5344CB8AC3E}">
        <p14:creationId xmlns:p14="http://schemas.microsoft.com/office/powerpoint/2010/main" val="408452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991600" cy="1143000"/>
          </a:xfrm>
        </p:spPr>
        <p:txBody>
          <a:bodyPr>
            <a:normAutofit/>
          </a:bodyPr>
          <a:lstStyle/>
          <a:p>
            <a:r>
              <a:rPr lang="en-US" b="1" dirty="0"/>
              <a:t>Value Added Services – The Standard</a:t>
            </a:r>
          </a:p>
        </p:txBody>
      </p:sp>
      <p:sp>
        <p:nvSpPr>
          <p:cNvPr id="3" name="Content Placeholder 2"/>
          <p:cNvSpPr>
            <a:spLocks noGrp="1"/>
          </p:cNvSpPr>
          <p:nvPr>
            <p:ph idx="1"/>
          </p:nvPr>
        </p:nvSpPr>
        <p:spPr>
          <a:xfrm>
            <a:off x="990600" y="1524000"/>
            <a:ext cx="8610600" cy="4830762"/>
          </a:xfrm>
        </p:spPr>
        <p:txBody>
          <a:bodyPr>
            <a:normAutofit fontScale="92500" lnSpcReduction="20000"/>
          </a:bodyPr>
          <a:lstStyle/>
          <a:p>
            <a:r>
              <a:rPr lang="en-US" b="1" dirty="0"/>
              <a:t>Life Services Toolkit</a:t>
            </a:r>
          </a:p>
          <a:p>
            <a:pPr lvl="1"/>
            <a:r>
              <a:rPr lang="en-US" dirty="0"/>
              <a:t>Grief and loss support</a:t>
            </a:r>
          </a:p>
          <a:p>
            <a:pPr lvl="1"/>
            <a:r>
              <a:rPr lang="en-US" dirty="0"/>
              <a:t>Books to help children cope</a:t>
            </a:r>
          </a:p>
          <a:p>
            <a:pPr lvl="1"/>
            <a:r>
              <a:rPr lang="en-US" dirty="0"/>
              <a:t>Support Services</a:t>
            </a:r>
          </a:p>
          <a:p>
            <a:pPr lvl="1"/>
            <a:r>
              <a:rPr lang="en-US" dirty="0"/>
              <a:t>Online Resources</a:t>
            </a:r>
          </a:p>
          <a:p>
            <a:pPr lvl="1"/>
            <a:r>
              <a:rPr lang="en-US" dirty="0"/>
              <a:t>Legal services</a:t>
            </a:r>
          </a:p>
          <a:p>
            <a:pPr lvl="1"/>
            <a:r>
              <a:rPr lang="en-US" dirty="0"/>
              <a:t>Employee Services</a:t>
            </a:r>
          </a:p>
          <a:p>
            <a:pPr lvl="2"/>
            <a:r>
              <a:rPr lang="en-US" dirty="0"/>
              <a:t>Online Will template and FAQ</a:t>
            </a:r>
          </a:p>
          <a:p>
            <a:pPr lvl="2"/>
            <a:r>
              <a:rPr lang="en-US" dirty="0"/>
              <a:t>Identity theft prevention</a:t>
            </a:r>
          </a:p>
          <a:p>
            <a:pPr lvl="2"/>
            <a:r>
              <a:rPr lang="en-US" dirty="0"/>
              <a:t>Financial planning online tools</a:t>
            </a:r>
          </a:p>
          <a:p>
            <a:pPr lvl="2"/>
            <a:r>
              <a:rPr lang="en-US" dirty="0"/>
              <a:t>Funeral planning resources</a:t>
            </a:r>
          </a:p>
          <a:p>
            <a:pPr lvl="2"/>
            <a:r>
              <a:rPr lang="en-US" dirty="0"/>
              <a:t>Health and wellness resources</a:t>
            </a:r>
          </a:p>
          <a:p>
            <a:endParaRPr lang="en-US" dirty="0"/>
          </a:p>
        </p:txBody>
      </p:sp>
    </p:spTree>
    <p:extLst>
      <p:ext uri="{BB962C8B-B14F-4D97-AF65-F5344CB8AC3E}">
        <p14:creationId xmlns:p14="http://schemas.microsoft.com/office/powerpoint/2010/main" val="272807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04413" y="377236"/>
            <a:ext cx="5232400" cy="1143000"/>
          </a:xfrm>
        </p:spPr>
        <p:txBody>
          <a:bodyPr/>
          <a:lstStyle/>
          <a:p>
            <a:pPr algn="ctr" eaLnBrk="1" hangingPunct="1"/>
            <a:r>
              <a:rPr lang="en-US" altLang="en-US" b="1" dirty="0">
                <a:latin typeface="+mn-lt"/>
              </a:rPr>
              <a:t>Next Steps - </a:t>
            </a:r>
            <a:r>
              <a:rPr lang="en-US" altLang="en-US" b="1" dirty="0" err="1">
                <a:latin typeface="+mn-lt"/>
              </a:rPr>
              <a:t>Bentek</a:t>
            </a:r>
            <a:endParaRPr lang="en-US" altLang="en-US" b="1" dirty="0">
              <a:latin typeface="+mn-lt"/>
            </a:endParaRPr>
          </a:p>
        </p:txBody>
      </p:sp>
      <p:sp>
        <p:nvSpPr>
          <p:cNvPr id="6" name="Content Placeholder 4">
            <a:extLst>
              <a:ext uri="{FF2B5EF4-FFF2-40B4-BE49-F238E27FC236}">
                <a16:creationId xmlns:a16="http://schemas.microsoft.com/office/drawing/2014/main" id="{DFFAC3A5-DFE9-4082-B1FB-5DFE092802FE}"/>
              </a:ext>
            </a:extLst>
          </p:cNvPr>
          <p:cNvSpPr>
            <a:spLocks noGrp="1"/>
          </p:cNvSpPr>
          <p:nvPr>
            <p:ph idx="1"/>
          </p:nvPr>
        </p:nvSpPr>
        <p:spPr>
          <a:xfrm>
            <a:off x="838200" y="1816100"/>
            <a:ext cx="9006840" cy="4574540"/>
          </a:xfrm>
        </p:spPr>
        <p:txBody>
          <a:bodyPr>
            <a:normAutofit/>
          </a:bodyPr>
          <a:lstStyle/>
          <a:p>
            <a:r>
              <a:rPr lang="en-US" dirty="0">
                <a:hlinkClick r:id="rId2"/>
              </a:rPr>
              <a:t>www.mybentek.com/gvi</a:t>
            </a:r>
            <a:endParaRPr lang="en-US" dirty="0"/>
          </a:p>
          <a:p>
            <a:pPr lvl="1"/>
            <a:r>
              <a:rPr lang="en-US" dirty="0"/>
              <a:t>Create an Account as a first-time user</a:t>
            </a:r>
          </a:p>
          <a:p>
            <a:pPr lvl="1"/>
            <a:r>
              <a:rPr lang="en-US" dirty="0"/>
              <a:t>Once created you can log in and do the following:</a:t>
            </a:r>
          </a:p>
          <a:p>
            <a:pPr lvl="2"/>
            <a:r>
              <a:rPr lang="en-US" dirty="0"/>
              <a:t>View benefit elections</a:t>
            </a:r>
          </a:p>
          <a:p>
            <a:pPr lvl="2"/>
            <a:r>
              <a:rPr lang="en-US" dirty="0"/>
              <a:t>View Plan Documents in Resources Section</a:t>
            </a:r>
          </a:p>
          <a:p>
            <a:pPr lvl="2"/>
            <a:endParaRPr lang="en-US" b="1" dirty="0"/>
          </a:p>
          <a:p>
            <a:pPr lvl="1"/>
            <a:endParaRPr lang="en-US" dirty="0"/>
          </a:p>
          <a:p>
            <a:pPr lvl="1"/>
            <a:endParaRPr lang="en-US" dirty="0"/>
          </a:p>
        </p:txBody>
      </p:sp>
    </p:spTree>
    <p:extLst>
      <p:ext uri="{BB962C8B-B14F-4D97-AF65-F5344CB8AC3E}">
        <p14:creationId xmlns:p14="http://schemas.microsoft.com/office/powerpoint/2010/main" val="307772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14350" y="228879"/>
            <a:ext cx="9153525" cy="1143000"/>
          </a:xfrm>
        </p:spPr>
        <p:txBody>
          <a:bodyPr>
            <a:normAutofit/>
          </a:bodyPr>
          <a:lstStyle/>
          <a:p>
            <a:pPr algn="ctr" eaLnBrk="1" hangingPunct="1"/>
            <a:r>
              <a:rPr lang="en-US" altLang="en-US" b="1" dirty="0" err="1">
                <a:latin typeface="+mn-lt"/>
              </a:rPr>
              <a:t>Bentek</a:t>
            </a:r>
            <a:r>
              <a:rPr lang="en-US" altLang="en-US" b="1" dirty="0">
                <a:latin typeface="+mn-lt"/>
              </a:rPr>
              <a:t> Landing Page</a:t>
            </a:r>
          </a:p>
        </p:txBody>
      </p:sp>
      <p:pic>
        <p:nvPicPr>
          <p:cNvPr id="2" name="Picture 1">
            <a:extLst>
              <a:ext uri="{FF2B5EF4-FFF2-40B4-BE49-F238E27FC236}">
                <a16:creationId xmlns:a16="http://schemas.microsoft.com/office/drawing/2014/main" id="{29F2FC93-B786-E108-7E67-65E3F30DB38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6678" y="1711976"/>
            <a:ext cx="8229583" cy="3982028"/>
          </a:xfrm>
          <a:prstGeom prst="rect">
            <a:avLst/>
          </a:prstGeom>
          <a:noFill/>
          <a:ln w="19050">
            <a:solidFill>
              <a:schemeClr val="tx2">
                <a:lumMod val="75000"/>
              </a:schemeClr>
            </a:solidFill>
          </a:ln>
        </p:spPr>
      </p:pic>
      <p:sp>
        <p:nvSpPr>
          <p:cNvPr id="7" name="Oval 6">
            <a:extLst>
              <a:ext uri="{FF2B5EF4-FFF2-40B4-BE49-F238E27FC236}">
                <a16:creationId xmlns:a16="http://schemas.microsoft.com/office/drawing/2014/main" id="{9784D533-3677-466D-A307-9F36A26ED16F}"/>
              </a:ext>
            </a:extLst>
          </p:cNvPr>
          <p:cNvSpPr/>
          <p:nvPr/>
        </p:nvSpPr>
        <p:spPr>
          <a:xfrm>
            <a:off x="6299664" y="2819399"/>
            <a:ext cx="1905000" cy="436315"/>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CB75EA-B9F8-40DD-B399-D56E51242571}"/>
              </a:ext>
            </a:extLst>
          </p:cNvPr>
          <p:cNvSpPr txBox="1"/>
          <p:nvPr/>
        </p:nvSpPr>
        <p:spPr>
          <a:xfrm>
            <a:off x="3300480" y="2221692"/>
            <a:ext cx="3571683" cy="369332"/>
          </a:xfrm>
          <a:prstGeom prst="rect">
            <a:avLst/>
          </a:prstGeom>
          <a:solidFill>
            <a:srgbClr val="FFFF00"/>
          </a:solidFill>
          <a:ln w="28575">
            <a:solidFill>
              <a:schemeClr val="tx2"/>
            </a:solidFill>
          </a:ln>
        </p:spPr>
        <p:txBody>
          <a:bodyPr wrap="none" rtlCol="0">
            <a:spAutoFit/>
          </a:bodyPr>
          <a:lstStyle/>
          <a:p>
            <a:r>
              <a:rPr lang="en-US" b="1" dirty="0">
                <a:solidFill>
                  <a:schemeClr val="tx2"/>
                </a:solidFill>
              </a:rPr>
              <a:t>Don’t have an account? Create one </a:t>
            </a:r>
          </a:p>
        </p:txBody>
      </p:sp>
      <p:cxnSp>
        <p:nvCxnSpPr>
          <p:cNvPr id="9" name="Straight Arrow Connector 8">
            <a:extLst>
              <a:ext uri="{FF2B5EF4-FFF2-40B4-BE49-F238E27FC236}">
                <a16:creationId xmlns:a16="http://schemas.microsoft.com/office/drawing/2014/main" id="{EC0AB231-8D32-4369-B4EB-94402D85CC53}"/>
              </a:ext>
            </a:extLst>
          </p:cNvPr>
          <p:cNvCxnSpPr>
            <a:cxnSpLocks/>
          </p:cNvCxnSpPr>
          <p:nvPr/>
        </p:nvCxnSpPr>
        <p:spPr>
          <a:xfrm>
            <a:off x="4572000" y="2591024"/>
            <a:ext cx="1727664" cy="430275"/>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696338A-2263-4F2E-8858-0BC6203C60FE}"/>
              </a:ext>
            </a:extLst>
          </p:cNvPr>
          <p:cNvSpPr/>
          <p:nvPr/>
        </p:nvSpPr>
        <p:spPr>
          <a:xfrm>
            <a:off x="7039581" y="3289856"/>
            <a:ext cx="1411722" cy="75434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BF4FFC3-1AB6-4517-A330-E280BDB8BD55}"/>
              </a:ext>
            </a:extLst>
          </p:cNvPr>
          <p:cNvSpPr txBox="1"/>
          <p:nvPr/>
        </p:nvSpPr>
        <p:spPr>
          <a:xfrm>
            <a:off x="4776319" y="4776692"/>
            <a:ext cx="2244974" cy="369332"/>
          </a:xfrm>
          <a:prstGeom prst="rect">
            <a:avLst/>
          </a:prstGeom>
          <a:solidFill>
            <a:srgbClr val="FFFF00"/>
          </a:solidFill>
          <a:ln w="28575">
            <a:solidFill>
              <a:schemeClr val="tx2"/>
            </a:solidFill>
          </a:ln>
        </p:spPr>
        <p:txBody>
          <a:bodyPr wrap="none" rtlCol="0">
            <a:spAutoFit/>
          </a:bodyPr>
          <a:lstStyle/>
          <a:p>
            <a:r>
              <a:rPr lang="en-US" b="1" dirty="0">
                <a:solidFill>
                  <a:schemeClr val="tx2"/>
                </a:solidFill>
              </a:rPr>
              <a:t>Quick How To Videos </a:t>
            </a:r>
          </a:p>
        </p:txBody>
      </p:sp>
      <p:cxnSp>
        <p:nvCxnSpPr>
          <p:cNvPr id="12" name="Straight Arrow Connector 11">
            <a:extLst>
              <a:ext uri="{FF2B5EF4-FFF2-40B4-BE49-F238E27FC236}">
                <a16:creationId xmlns:a16="http://schemas.microsoft.com/office/drawing/2014/main" id="{BF09EF82-DED5-4FB7-8A6B-D19C9FB05BF4}"/>
              </a:ext>
            </a:extLst>
          </p:cNvPr>
          <p:cNvCxnSpPr>
            <a:cxnSpLocks/>
          </p:cNvCxnSpPr>
          <p:nvPr/>
        </p:nvCxnSpPr>
        <p:spPr>
          <a:xfrm flipV="1">
            <a:off x="6172200" y="3941021"/>
            <a:ext cx="976611" cy="835671"/>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mph" presetSubtype="0" fill="remove" grpId="0" nodeType="clickEffect">
                                  <p:stCondLst>
                                    <p:cond delay="0"/>
                                  </p:stCondLst>
                                  <p:childTnLst>
                                    <p:animClr clrSpc="rgb" dir="cw">
                                      <p:cBhvr override="childStyle">
                                        <p:cTn id="24" dur="250" autoRev="1" fill="remove"/>
                                        <p:tgtEl>
                                          <p:spTgt spid="8"/>
                                        </p:tgtEl>
                                        <p:attrNameLst>
                                          <p:attrName>style.color</p:attrName>
                                        </p:attrNameLst>
                                      </p:cBhvr>
                                      <p:to>
                                        <a:schemeClr val="bg1"/>
                                      </p:to>
                                    </p:animClr>
                                    <p:animClr clrSpc="rgb" dir="cw">
                                      <p:cBhvr>
                                        <p:cTn id="25" dur="250" autoRev="1" fill="remove"/>
                                        <p:tgtEl>
                                          <p:spTgt spid="8"/>
                                        </p:tgtEl>
                                        <p:attrNameLst>
                                          <p:attrName>fillcolor</p:attrName>
                                        </p:attrNameLst>
                                      </p:cBhvr>
                                      <p:to>
                                        <a:schemeClr val="bg1"/>
                                      </p:to>
                                    </p:animClr>
                                    <p:set>
                                      <p:cBhvr>
                                        <p:cTn id="26" dur="250" autoRev="1" fill="remove"/>
                                        <p:tgtEl>
                                          <p:spTgt spid="8"/>
                                        </p:tgtEl>
                                        <p:attrNameLst>
                                          <p:attrName>fill.type</p:attrName>
                                        </p:attrNameLst>
                                      </p:cBhvr>
                                      <p:to>
                                        <p:strVal val="solid"/>
                                      </p:to>
                                    </p:set>
                                    <p:set>
                                      <p:cBhvr>
                                        <p:cTn id="27" dur="250" autoRev="1" fill="remove"/>
                                        <p:tgtEl>
                                          <p:spTgt spid="8"/>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7" presetClass="emph" presetSubtype="0" fill="remove" grpId="0" nodeType="clickEffect">
                                  <p:stCondLst>
                                    <p:cond delay="0"/>
                                  </p:stCondLst>
                                  <p:childTnLst>
                                    <p:animClr clrSpc="rgb" dir="cw">
                                      <p:cBhvr override="childStyle">
                                        <p:cTn id="54" dur="250" autoRev="1" fill="remove"/>
                                        <p:tgtEl>
                                          <p:spTgt spid="11"/>
                                        </p:tgtEl>
                                        <p:attrNameLst>
                                          <p:attrName>style.color</p:attrName>
                                        </p:attrNameLst>
                                      </p:cBhvr>
                                      <p:to>
                                        <a:schemeClr val="bg1"/>
                                      </p:to>
                                    </p:animClr>
                                    <p:animClr clrSpc="rgb" dir="cw">
                                      <p:cBhvr>
                                        <p:cTn id="55" dur="250" autoRev="1" fill="remove"/>
                                        <p:tgtEl>
                                          <p:spTgt spid="11"/>
                                        </p:tgtEl>
                                        <p:attrNameLst>
                                          <p:attrName>fillcolor</p:attrName>
                                        </p:attrNameLst>
                                      </p:cBhvr>
                                      <p:to>
                                        <a:schemeClr val="bg1"/>
                                      </p:to>
                                    </p:animClr>
                                    <p:set>
                                      <p:cBhvr>
                                        <p:cTn id="56" dur="250" autoRev="1" fill="remove"/>
                                        <p:tgtEl>
                                          <p:spTgt spid="11"/>
                                        </p:tgtEl>
                                        <p:attrNameLst>
                                          <p:attrName>fill.type</p:attrName>
                                        </p:attrNameLst>
                                      </p:cBhvr>
                                      <p:to>
                                        <p:strVal val="solid"/>
                                      </p:to>
                                    </p:set>
                                    <p:set>
                                      <p:cBhvr>
                                        <p:cTn id="57" dur="250" autoRev="1" fill="remove"/>
                                        <p:tgtEl>
                                          <p:spTgt spid="11"/>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1" y="356235"/>
            <a:ext cx="7266304" cy="1143000"/>
          </a:xfrm>
        </p:spPr>
        <p:txBody>
          <a:bodyPr>
            <a:normAutofit/>
          </a:bodyPr>
          <a:lstStyle/>
          <a:p>
            <a:pPr algn="ctr" eaLnBrk="1" hangingPunct="1"/>
            <a:r>
              <a:rPr lang="en-US" altLang="en-US" b="1" dirty="0" err="1">
                <a:latin typeface="+mn-lt"/>
              </a:rPr>
              <a:t>Bentek</a:t>
            </a:r>
            <a:r>
              <a:rPr lang="en-US" altLang="en-US" b="1" dirty="0">
                <a:latin typeface="+mn-lt"/>
              </a:rPr>
              <a:t> Launchpad</a:t>
            </a:r>
          </a:p>
        </p:txBody>
      </p:sp>
      <p:pic>
        <p:nvPicPr>
          <p:cNvPr id="2" name="Picture 1" descr="Graphical user interface, application&#10;&#10;Description automatically generated">
            <a:extLst>
              <a:ext uri="{FF2B5EF4-FFF2-40B4-BE49-F238E27FC236}">
                <a16:creationId xmlns:a16="http://schemas.microsoft.com/office/drawing/2014/main" id="{063BBE4C-BE51-C15F-9765-0DDEBF0D3D79}"/>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r="802"/>
          <a:stretch/>
        </p:blipFill>
        <p:spPr bwMode="auto">
          <a:xfrm>
            <a:off x="671978" y="1600200"/>
            <a:ext cx="8372010" cy="3886200"/>
          </a:xfrm>
          <a:prstGeom prst="rect">
            <a:avLst/>
          </a:prstGeom>
          <a:noFill/>
          <a:ln w="19050">
            <a:solidFill>
              <a:schemeClr val="accent1">
                <a:lumMod val="75000"/>
              </a:schemeClr>
            </a:solid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13CE78E3-7A5B-47D3-B629-48CEFEE75D39}"/>
              </a:ext>
            </a:extLst>
          </p:cNvPr>
          <p:cNvSpPr/>
          <p:nvPr/>
        </p:nvSpPr>
        <p:spPr>
          <a:xfrm>
            <a:off x="1524000" y="2819400"/>
            <a:ext cx="1295400" cy="11049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71D9C3-3099-43AC-8912-A4B08D64F1D4}"/>
              </a:ext>
            </a:extLst>
          </p:cNvPr>
          <p:cNvSpPr txBox="1"/>
          <p:nvPr/>
        </p:nvSpPr>
        <p:spPr>
          <a:xfrm>
            <a:off x="359258" y="4151352"/>
            <a:ext cx="1164742" cy="369332"/>
          </a:xfrm>
          <a:prstGeom prst="rect">
            <a:avLst/>
          </a:prstGeom>
          <a:solidFill>
            <a:srgbClr val="FFFF00"/>
          </a:solidFill>
          <a:ln w="28575">
            <a:solidFill>
              <a:schemeClr val="tx2"/>
            </a:solidFill>
          </a:ln>
        </p:spPr>
        <p:txBody>
          <a:bodyPr wrap="none" rtlCol="0">
            <a:spAutoFit/>
          </a:bodyPr>
          <a:lstStyle/>
          <a:p>
            <a:r>
              <a:rPr lang="en-US" b="1" dirty="0">
                <a:solidFill>
                  <a:schemeClr val="tx2"/>
                </a:solidFill>
              </a:rPr>
              <a:t>Click here </a:t>
            </a:r>
          </a:p>
        </p:txBody>
      </p:sp>
      <p:cxnSp>
        <p:nvCxnSpPr>
          <p:cNvPr id="11" name="Straight Arrow Connector 10">
            <a:extLst>
              <a:ext uri="{FF2B5EF4-FFF2-40B4-BE49-F238E27FC236}">
                <a16:creationId xmlns:a16="http://schemas.microsoft.com/office/drawing/2014/main" id="{F1DC1B6B-C019-4EB9-B1FF-39D4DC206EE2}"/>
              </a:ext>
            </a:extLst>
          </p:cNvPr>
          <p:cNvCxnSpPr>
            <a:cxnSpLocks/>
          </p:cNvCxnSpPr>
          <p:nvPr/>
        </p:nvCxnSpPr>
        <p:spPr>
          <a:xfrm flipV="1">
            <a:off x="1185222" y="3782019"/>
            <a:ext cx="457200" cy="369333"/>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0C6F2E-FBC3-6F8F-594D-1C8EE6EC0147}"/>
              </a:ext>
            </a:extLst>
          </p:cNvPr>
          <p:cNvSpPr/>
          <p:nvPr/>
        </p:nvSpPr>
        <p:spPr>
          <a:xfrm>
            <a:off x="6934200" y="2819400"/>
            <a:ext cx="1295400" cy="11049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61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0"/>
                                        </p:tgtEl>
                                        <p:attrNameLst>
                                          <p:attrName>r</p:attrName>
                                        </p:attrNameLst>
                                      </p:cBhvr>
                                    </p:animRot>
                                    <p:animRot by="-240000">
                                      <p:cBhvr>
                                        <p:cTn id="25" dur="200" fill="hold">
                                          <p:stCondLst>
                                            <p:cond delay="200"/>
                                          </p:stCondLst>
                                        </p:cTn>
                                        <p:tgtEl>
                                          <p:spTgt spid="10"/>
                                        </p:tgtEl>
                                        <p:attrNameLst>
                                          <p:attrName>r</p:attrName>
                                        </p:attrNameLst>
                                      </p:cBhvr>
                                    </p:animRot>
                                    <p:animRot by="240000">
                                      <p:cBhvr>
                                        <p:cTn id="26" dur="200" fill="hold">
                                          <p:stCondLst>
                                            <p:cond delay="400"/>
                                          </p:stCondLst>
                                        </p:cTn>
                                        <p:tgtEl>
                                          <p:spTgt spid="10"/>
                                        </p:tgtEl>
                                        <p:attrNameLst>
                                          <p:attrName>r</p:attrName>
                                        </p:attrNameLst>
                                      </p:cBhvr>
                                    </p:animRot>
                                    <p:animRot by="-240000">
                                      <p:cBhvr>
                                        <p:cTn id="27" dur="200" fill="hold">
                                          <p:stCondLst>
                                            <p:cond delay="600"/>
                                          </p:stCondLst>
                                        </p:cTn>
                                        <p:tgtEl>
                                          <p:spTgt spid="10"/>
                                        </p:tgtEl>
                                        <p:attrNameLst>
                                          <p:attrName>r</p:attrName>
                                        </p:attrNameLst>
                                      </p:cBhvr>
                                    </p:animRot>
                                    <p:animRot by="120000">
                                      <p:cBhvr>
                                        <p:cTn id="28" dur="200" fill="hold">
                                          <p:stCondLst>
                                            <p:cond delay="800"/>
                                          </p:stCondLst>
                                        </p:cTn>
                                        <p:tgtEl>
                                          <p:spTgt spid="1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80">
                                          <p:stCondLst>
                                            <p:cond delay="0"/>
                                          </p:stCondLst>
                                        </p:cTn>
                                        <p:tgtEl>
                                          <p:spTgt spid="3"/>
                                        </p:tgtEl>
                                      </p:cBhvr>
                                    </p:animEffect>
                                    <p:anim calcmode="lin" valueType="num">
                                      <p:cBhvr>
                                        <p:cTn id="3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gtEl>
                                      </p:cBhvr>
                                      <p:to x="100000" y="60000"/>
                                    </p:animScale>
                                    <p:animScale>
                                      <p:cBhvr>
                                        <p:cTn id="45" dur="166" decel="50000">
                                          <p:stCondLst>
                                            <p:cond delay="676"/>
                                          </p:stCondLst>
                                        </p:cTn>
                                        <p:tgtEl>
                                          <p:spTgt spid="3"/>
                                        </p:tgtEl>
                                      </p:cBhvr>
                                      <p:to x="100000" y="100000"/>
                                    </p:animScale>
                                    <p:animScale>
                                      <p:cBhvr>
                                        <p:cTn id="46" dur="26">
                                          <p:stCondLst>
                                            <p:cond delay="1312"/>
                                          </p:stCondLst>
                                        </p:cTn>
                                        <p:tgtEl>
                                          <p:spTgt spid="3"/>
                                        </p:tgtEl>
                                      </p:cBhvr>
                                      <p:to x="100000" y="80000"/>
                                    </p:animScale>
                                    <p:animScale>
                                      <p:cBhvr>
                                        <p:cTn id="47" dur="166" decel="50000">
                                          <p:stCondLst>
                                            <p:cond delay="1338"/>
                                          </p:stCondLst>
                                        </p:cTn>
                                        <p:tgtEl>
                                          <p:spTgt spid="3"/>
                                        </p:tgtEl>
                                      </p:cBhvr>
                                      <p:to x="100000" y="100000"/>
                                    </p:animScale>
                                    <p:animScale>
                                      <p:cBhvr>
                                        <p:cTn id="48" dur="26">
                                          <p:stCondLst>
                                            <p:cond delay="1642"/>
                                          </p:stCondLst>
                                        </p:cTn>
                                        <p:tgtEl>
                                          <p:spTgt spid="3"/>
                                        </p:tgtEl>
                                      </p:cBhvr>
                                      <p:to x="100000" y="90000"/>
                                    </p:animScale>
                                    <p:animScale>
                                      <p:cBhvr>
                                        <p:cTn id="49" dur="166" decel="50000">
                                          <p:stCondLst>
                                            <p:cond delay="1668"/>
                                          </p:stCondLst>
                                        </p:cTn>
                                        <p:tgtEl>
                                          <p:spTgt spid="3"/>
                                        </p:tgtEl>
                                      </p:cBhvr>
                                      <p:to x="100000" y="100000"/>
                                    </p:animScale>
                                    <p:animScale>
                                      <p:cBhvr>
                                        <p:cTn id="50" dur="26">
                                          <p:stCondLst>
                                            <p:cond delay="1808"/>
                                          </p:stCondLst>
                                        </p:cTn>
                                        <p:tgtEl>
                                          <p:spTgt spid="3"/>
                                        </p:tgtEl>
                                      </p:cBhvr>
                                      <p:to x="100000" y="95000"/>
                                    </p:animScale>
                                    <p:animScale>
                                      <p:cBhvr>
                                        <p:cTn id="5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601200" cy="1143000"/>
          </a:xfrm>
        </p:spPr>
        <p:txBody>
          <a:bodyPr>
            <a:normAutofit fontScale="90000"/>
          </a:bodyPr>
          <a:lstStyle/>
          <a:p>
            <a:r>
              <a:rPr lang="en-US" b="1" dirty="0"/>
              <a:t>Medical Coverage Highlights UHC for Retirees Over 65</a:t>
            </a:r>
          </a:p>
        </p:txBody>
      </p:sp>
      <p:sp>
        <p:nvSpPr>
          <p:cNvPr id="3" name="Content Placeholder 2"/>
          <p:cNvSpPr>
            <a:spLocks noGrp="1"/>
          </p:cNvSpPr>
          <p:nvPr>
            <p:ph idx="1"/>
          </p:nvPr>
        </p:nvSpPr>
        <p:spPr>
          <a:xfrm>
            <a:off x="685800" y="1828800"/>
            <a:ext cx="8915400" cy="4572000"/>
          </a:xfrm>
        </p:spPr>
        <p:txBody>
          <a:bodyPr>
            <a:normAutofit/>
          </a:bodyPr>
          <a:lstStyle/>
          <a:p>
            <a:r>
              <a:rPr lang="en-US" dirty="0"/>
              <a:t>UHC Presentation – Sheri Harmon-Butts</a:t>
            </a:r>
          </a:p>
          <a:p>
            <a:r>
              <a:rPr lang="en-US" dirty="0"/>
              <a:t>Original Medicare Basics</a:t>
            </a:r>
          </a:p>
          <a:p>
            <a:r>
              <a:rPr lang="en-US" dirty="0"/>
              <a:t>What to expect next</a:t>
            </a:r>
          </a:p>
          <a:p>
            <a:r>
              <a:rPr lang="en-US" dirty="0"/>
              <a:t>New United Healthcare materials</a:t>
            </a:r>
          </a:p>
          <a:p>
            <a:pPr lvl="1"/>
            <a:endParaRPr lang="en-US" dirty="0"/>
          </a:p>
        </p:txBody>
      </p:sp>
    </p:spTree>
    <p:extLst>
      <p:ext uri="{BB962C8B-B14F-4D97-AF65-F5344CB8AC3E}">
        <p14:creationId xmlns:p14="http://schemas.microsoft.com/office/powerpoint/2010/main" val="158457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09546" y="264478"/>
            <a:ext cx="10339454" cy="1143000"/>
          </a:xfrm>
        </p:spPr>
        <p:txBody>
          <a:bodyPr>
            <a:normAutofit/>
          </a:bodyPr>
          <a:lstStyle/>
          <a:p>
            <a:pPr algn="ctr" eaLnBrk="1" hangingPunct="1"/>
            <a:r>
              <a:rPr lang="en-US" altLang="en-US" b="1" dirty="0">
                <a:latin typeface="+mn-lt"/>
              </a:rPr>
              <a:t>Open Enrollment</a:t>
            </a:r>
          </a:p>
        </p:txBody>
      </p:sp>
      <p:sp>
        <p:nvSpPr>
          <p:cNvPr id="3" name="Content Placeholder 2"/>
          <p:cNvSpPr>
            <a:spLocks noGrp="1"/>
          </p:cNvSpPr>
          <p:nvPr>
            <p:ph idx="1"/>
          </p:nvPr>
        </p:nvSpPr>
        <p:spPr>
          <a:xfrm>
            <a:off x="1295400" y="1600199"/>
            <a:ext cx="8387079" cy="4773931"/>
          </a:xfrm>
        </p:spPr>
        <p:txBody>
          <a:bodyPr>
            <a:normAutofit/>
          </a:bodyPr>
          <a:lstStyle/>
          <a:p>
            <a:pPr eaLnBrk="1" hangingPunct="1">
              <a:buFont typeface="Arial" pitchFamily="34" charset="0"/>
              <a:buChar char="•"/>
              <a:defRPr/>
            </a:pPr>
            <a:r>
              <a:rPr lang="en-US" b="1" dirty="0"/>
              <a:t>Introductions</a:t>
            </a:r>
          </a:p>
          <a:p>
            <a:pPr lvl="1">
              <a:defRPr/>
            </a:pPr>
            <a:r>
              <a:rPr lang="en-US" dirty="0"/>
              <a:t>Jodi Beale, Gehring Group</a:t>
            </a:r>
          </a:p>
          <a:p>
            <a:pPr lvl="1">
              <a:defRPr/>
            </a:pPr>
            <a:r>
              <a:rPr lang="en-US" dirty="0"/>
              <a:t>Malena </a:t>
            </a:r>
            <a:r>
              <a:rPr lang="en-US" dirty="0" err="1"/>
              <a:t>Mayea</a:t>
            </a:r>
            <a:r>
              <a:rPr lang="en-US" dirty="0"/>
              <a:t>, Cigna</a:t>
            </a:r>
          </a:p>
          <a:p>
            <a:pPr lvl="1">
              <a:defRPr/>
            </a:pPr>
            <a:r>
              <a:rPr lang="en-US" dirty="0"/>
              <a:t>Sheri Harmon-Butts, UHC</a:t>
            </a:r>
          </a:p>
          <a:p>
            <a:pPr lvl="1">
              <a:defRPr/>
            </a:pPr>
            <a:r>
              <a:rPr lang="en-US" dirty="0"/>
              <a:t>David Scearce, The Standard</a:t>
            </a:r>
          </a:p>
          <a:p>
            <a:pPr lvl="1">
              <a:defRPr/>
            </a:pPr>
            <a:r>
              <a:rPr lang="en-US" dirty="0"/>
              <a:t>Allison Allman, Bentek</a:t>
            </a:r>
          </a:p>
          <a:p>
            <a:pPr lvl="1">
              <a:defRPr/>
            </a:pPr>
            <a:endParaRPr lang="en-US" dirty="0"/>
          </a:p>
          <a:p>
            <a:pPr lvl="1">
              <a:defRPr/>
            </a:pPr>
            <a:endParaRPr lang="en-US" dirty="0"/>
          </a:p>
          <a:p>
            <a:pPr marL="457200" lvl="1" indent="0">
              <a:buNone/>
              <a:defRPr/>
            </a:pPr>
            <a:endParaRPr lang="en-US" dirty="0"/>
          </a:p>
        </p:txBody>
      </p:sp>
    </p:spTree>
    <p:extLst>
      <p:ext uri="{BB962C8B-B14F-4D97-AF65-F5344CB8AC3E}">
        <p14:creationId xmlns:p14="http://schemas.microsoft.com/office/powerpoint/2010/main" val="46067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35100" y="329611"/>
            <a:ext cx="7383116" cy="1143000"/>
          </a:xfrm>
        </p:spPr>
        <p:txBody>
          <a:bodyPr>
            <a:normAutofit/>
          </a:bodyPr>
          <a:lstStyle/>
          <a:p>
            <a:pPr algn="ctr" eaLnBrk="1" hangingPunct="1"/>
            <a:r>
              <a:rPr lang="en-US" altLang="en-US" b="1" dirty="0">
                <a:latin typeface="+mn-lt"/>
              </a:rPr>
              <a:t>Questions?</a:t>
            </a:r>
          </a:p>
        </p:txBody>
      </p:sp>
      <p:sp>
        <p:nvSpPr>
          <p:cNvPr id="20483" name="Content Placeholder 2"/>
          <p:cNvSpPr>
            <a:spLocks noGrp="1"/>
          </p:cNvSpPr>
          <p:nvPr>
            <p:ph idx="1"/>
          </p:nvPr>
        </p:nvSpPr>
        <p:spPr>
          <a:xfrm>
            <a:off x="1600200" y="1752600"/>
            <a:ext cx="7639656" cy="4317954"/>
          </a:xfrm>
        </p:spPr>
        <p:txBody>
          <a:bodyPr>
            <a:normAutofit fontScale="85000" lnSpcReduction="20000"/>
          </a:bodyPr>
          <a:lstStyle/>
          <a:p>
            <a:pPr>
              <a:buClr>
                <a:schemeClr val="tx1"/>
              </a:buClr>
            </a:pPr>
            <a:r>
              <a:rPr lang="en-US" b="1" dirty="0"/>
              <a:t>Questions?  Or Changes?</a:t>
            </a:r>
          </a:p>
          <a:p>
            <a:pPr lvl="1">
              <a:buClr>
                <a:schemeClr val="tx1"/>
              </a:buClr>
            </a:pPr>
            <a:r>
              <a:rPr lang="en-US" b="1" dirty="0"/>
              <a:t>Division of Personnel</a:t>
            </a:r>
          </a:p>
          <a:p>
            <a:pPr lvl="1">
              <a:buClr>
                <a:schemeClr val="tx1"/>
              </a:buClr>
            </a:pPr>
            <a:r>
              <a:rPr lang="en-US" dirty="0"/>
              <a:t>St. Thomas – (340) 774-8588</a:t>
            </a:r>
          </a:p>
          <a:p>
            <a:pPr lvl="1">
              <a:buClr>
                <a:schemeClr val="tx1"/>
              </a:buClr>
            </a:pPr>
            <a:r>
              <a:rPr lang="en-US" dirty="0"/>
              <a:t>St. Croix – (340) 718-8588</a:t>
            </a:r>
          </a:p>
          <a:p>
            <a:pPr lvl="1">
              <a:buClr>
                <a:schemeClr val="tx1"/>
              </a:buClr>
            </a:pPr>
            <a:r>
              <a:rPr lang="en-US" dirty="0"/>
              <a:t>Stateside – log into Division of Personnel Website</a:t>
            </a:r>
          </a:p>
          <a:p>
            <a:pPr lvl="2">
              <a:buClr>
                <a:schemeClr val="tx1"/>
              </a:buClr>
            </a:pPr>
            <a:r>
              <a:rPr lang="en-US" dirty="0"/>
              <a:t>Download Change Form</a:t>
            </a:r>
          </a:p>
          <a:p>
            <a:pPr lvl="2">
              <a:buClr>
                <a:schemeClr val="tx1"/>
              </a:buClr>
            </a:pPr>
            <a:r>
              <a:rPr lang="en-US" dirty="0" err="1"/>
              <a:t>Notorize</a:t>
            </a:r>
            <a:endParaRPr lang="en-US" dirty="0"/>
          </a:p>
          <a:p>
            <a:pPr lvl="2">
              <a:buClr>
                <a:schemeClr val="tx1"/>
              </a:buClr>
            </a:pPr>
            <a:r>
              <a:rPr lang="en-US" dirty="0"/>
              <a:t>Mail to Division of Personnel</a:t>
            </a:r>
          </a:p>
          <a:p>
            <a:pPr>
              <a:buClr>
                <a:schemeClr val="tx1"/>
              </a:buClr>
            </a:pPr>
            <a:r>
              <a:rPr lang="en-US" b="1" dirty="0"/>
              <a:t>Technical Questions?</a:t>
            </a:r>
          </a:p>
          <a:p>
            <a:pPr lvl="1">
              <a:buClr>
                <a:schemeClr val="tx1"/>
              </a:buClr>
            </a:pPr>
            <a:r>
              <a:rPr lang="en-US" sz="3200" dirty="0" err="1"/>
              <a:t>Bentek</a:t>
            </a:r>
            <a:r>
              <a:rPr lang="en-US" sz="3200" dirty="0"/>
              <a:t> Helpline – (888) 523-6835</a:t>
            </a:r>
          </a:p>
          <a:p>
            <a:pPr lvl="1">
              <a:buClr>
                <a:schemeClr val="tx1"/>
              </a:buClr>
            </a:pPr>
            <a:r>
              <a:rPr lang="en-US" sz="3200" dirty="0"/>
              <a:t>Monday – Friday 8:30am – 5:00pm</a:t>
            </a:r>
          </a:p>
          <a:p>
            <a:pPr marL="457200" lvl="1" indent="0">
              <a:buClr>
                <a:schemeClr val="tx1"/>
              </a:buClr>
              <a:buNone/>
            </a:pPr>
            <a:endParaRPr lang="en-US" b="1" dirty="0"/>
          </a:p>
          <a:p>
            <a:pPr marL="0" indent="0">
              <a:buClr>
                <a:schemeClr val="tx1"/>
              </a:buClr>
              <a:buNone/>
            </a:pPr>
            <a:endParaRPr lang="en-US" b="1" dirty="0"/>
          </a:p>
          <a:p>
            <a:pPr lvl="1"/>
            <a:endParaRPr lang="en-US" dirty="0"/>
          </a:p>
          <a:p>
            <a:pPr marL="0" indent="0" algn="ctr">
              <a:buNone/>
            </a:pPr>
            <a:endParaRPr lang="en-US" altLang="en-US" b="1" u="sng" dirty="0">
              <a:solidFill>
                <a:srgbClr val="0000FF"/>
              </a:solidFill>
            </a:endParaRPr>
          </a:p>
        </p:txBody>
      </p:sp>
    </p:spTree>
    <p:extLst>
      <p:ext uri="{BB962C8B-B14F-4D97-AF65-F5344CB8AC3E}">
        <p14:creationId xmlns:p14="http://schemas.microsoft.com/office/powerpoint/2010/main" val="40919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991600" cy="1143000"/>
          </a:xfrm>
        </p:spPr>
        <p:txBody>
          <a:bodyPr>
            <a:normAutofit/>
          </a:bodyPr>
          <a:lstStyle/>
          <a:p>
            <a:r>
              <a:rPr lang="en-US" b="1" dirty="0"/>
              <a:t>Open Enrollment</a:t>
            </a:r>
          </a:p>
        </p:txBody>
      </p:sp>
      <p:sp>
        <p:nvSpPr>
          <p:cNvPr id="3" name="Content Placeholder 2"/>
          <p:cNvSpPr>
            <a:spLocks noGrp="1"/>
          </p:cNvSpPr>
          <p:nvPr>
            <p:ph idx="1"/>
          </p:nvPr>
        </p:nvSpPr>
        <p:spPr>
          <a:xfrm>
            <a:off x="914400" y="1524000"/>
            <a:ext cx="8763000" cy="4953000"/>
          </a:xfrm>
        </p:spPr>
        <p:txBody>
          <a:bodyPr>
            <a:normAutofit/>
          </a:bodyPr>
          <a:lstStyle/>
          <a:p>
            <a:r>
              <a:rPr lang="en-US" dirty="0"/>
              <a:t>From August 14</a:t>
            </a:r>
            <a:r>
              <a:rPr lang="en-US" baseline="30000" dirty="0"/>
              <a:t>th</a:t>
            </a:r>
            <a:r>
              <a:rPr lang="en-US" dirty="0"/>
              <a:t> through September 15</a:t>
            </a:r>
            <a:r>
              <a:rPr lang="en-US" baseline="30000" dirty="0"/>
              <a:t>th</a:t>
            </a:r>
            <a:r>
              <a:rPr lang="en-US" dirty="0"/>
              <a:t>,</a:t>
            </a:r>
            <a:r>
              <a:rPr lang="en-US" baseline="30000" dirty="0"/>
              <a:t> </a:t>
            </a:r>
            <a:r>
              <a:rPr lang="en-US" dirty="0"/>
              <a:t>2023</a:t>
            </a:r>
            <a:endParaRPr lang="en-US" baseline="30000" dirty="0"/>
          </a:p>
          <a:p>
            <a:r>
              <a:rPr lang="en-US" dirty="0"/>
              <a:t>Time of year employees and their dependents can make changes to their benefit plans offered through the Government Insurance Plan</a:t>
            </a:r>
          </a:p>
          <a:p>
            <a:r>
              <a:rPr lang="en-US" dirty="0"/>
              <a:t>Elections will be effective October 1, 2023 through September 30, 2024</a:t>
            </a:r>
          </a:p>
        </p:txBody>
      </p:sp>
    </p:spTree>
    <p:extLst>
      <p:ext uri="{BB962C8B-B14F-4D97-AF65-F5344CB8AC3E}">
        <p14:creationId xmlns:p14="http://schemas.microsoft.com/office/powerpoint/2010/main" val="209864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52400"/>
            <a:ext cx="8991600" cy="1143000"/>
          </a:xfrm>
        </p:spPr>
        <p:txBody>
          <a:bodyPr>
            <a:normAutofit/>
          </a:bodyPr>
          <a:lstStyle/>
          <a:p>
            <a:r>
              <a:rPr lang="en-US" b="1" dirty="0"/>
              <a:t>Open Enrollment Highlights</a:t>
            </a:r>
          </a:p>
        </p:txBody>
      </p:sp>
      <p:sp>
        <p:nvSpPr>
          <p:cNvPr id="3" name="Content Placeholder 2"/>
          <p:cNvSpPr>
            <a:spLocks noGrp="1"/>
          </p:cNvSpPr>
          <p:nvPr>
            <p:ph idx="1"/>
          </p:nvPr>
        </p:nvSpPr>
        <p:spPr>
          <a:xfrm>
            <a:off x="762001" y="1371600"/>
            <a:ext cx="8763000" cy="5181600"/>
          </a:xfrm>
        </p:spPr>
        <p:txBody>
          <a:bodyPr>
            <a:normAutofit lnSpcReduction="10000"/>
          </a:bodyPr>
          <a:lstStyle/>
          <a:p>
            <a:r>
              <a:rPr lang="en-US" b="1" dirty="0"/>
              <a:t>Medical Coverage for underage 65 </a:t>
            </a:r>
            <a:r>
              <a:rPr lang="en-US" dirty="0"/>
              <a:t>will remain with Cigna with same plan option</a:t>
            </a:r>
          </a:p>
          <a:p>
            <a:r>
              <a:rPr lang="en-US" b="1" dirty="0"/>
              <a:t>Medical Coverage for over age 65 </a:t>
            </a:r>
            <a:r>
              <a:rPr lang="en-US" dirty="0"/>
              <a:t>will remain with United Healthcare</a:t>
            </a:r>
          </a:p>
          <a:p>
            <a:pPr lvl="1"/>
            <a:r>
              <a:rPr lang="en-US" b="1" dirty="0"/>
              <a:t>Plan Year beginning January 1</a:t>
            </a:r>
          </a:p>
          <a:p>
            <a:r>
              <a:rPr lang="en-US" b="1" dirty="0"/>
              <a:t>Dental Coverage </a:t>
            </a:r>
            <a:r>
              <a:rPr lang="en-US" dirty="0"/>
              <a:t>will remain with Cigna</a:t>
            </a:r>
            <a:endParaRPr lang="en-US" dirty="0">
              <a:solidFill>
                <a:srgbClr val="FF0000"/>
              </a:solidFill>
            </a:endParaRPr>
          </a:p>
          <a:p>
            <a:r>
              <a:rPr lang="en-US" b="1" dirty="0"/>
              <a:t>Vision Coverage </a:t>
            </a:r>
            <a:r>
              <a:rPr lang="en-US" dirty="0"/>
              <a:t>will remain with Standard with same plan option </a:t>
            </a:r>
          </a:p>
          <a:p>
            <a:r>
              <a:rPr lang="en-US" b="1" dirty="0"/>
              <a:t>Life </a:t>
            </a:r>
            <a:r>
              <a:rPr lang="en-US" dirty="0"/>
              <a:t>will remain with The Standard with same plans</a:t>
            </a:r>
          </a:p>
          <a:p>
            <a:endParaRPr lang="en-US" dirty="0"/>
          </a:p>
          <a:p>
            <a:endParaRPr lang="en-US" dirty="0"/>
          </a:p>
        </p:txBody>
      </p:sp>
    </p:spTree>
    <p:extLst>
      <p:ext uri="{BB962C8B-B14F-4D97-AF65-F5344CB8AC3E}">
        <p14:creationId xmlns:p14="http://schemas.microsoft.com/office/powerpoint/2010/main" val="274477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9067800" cy="1143000"/>
          </a:xfrm>
        </p:spPr>
        <p:txBody>
          <a:bodyPr>
            <a:normAutofit/>
          </a:bodyPr>
          <a:lstStyle/>
          <a:p>
            <a:r>
              <a:rPr lang="en-US" b="1" dirty="0"/>
              <a:t>Cigna Medical Highlights (Under 65)</a:t>
            </a:r>
          </a:p>
        </p:txBody>
      </p:sp>
      <p:sp>
        <p:nvSpPr>
          <p:cNvPr id="3" name="Content Placeholder 2"/>
          <p:cNvSpPr>
            <a:spLocks noGrp="1"/>
          </p:cNvSpPr>
          <p:nvPr>
            <p:ph idx="1"/>
          </p:nvPr>
        </p:nvSpPr>
        <p:spPr>
          <a:xfrm>
            <a:off x="1371600" y="1828800"/>
            <a:ext cx="7467600" cy="4648200"/>
          </a:xfrm>
        </p:spPr>
        <p:txBody>
          <a:bodyPr>
            <a:normAutofit/>
          </a:bodyPr>
          <a:lstStyle/>
          <a:p>
            <a:r>
              <a:rPr lang="en-US" dirty="0"/>
              <a:t>Cigna Presentation – Malena </a:t>
            </a:r>
          </a:p>
          <a:p>
            <a:r>
              <a:rPr lang="en-US" dirty="0"/>
              <a:t>Digital ID Cards</a:t>
            </a:r>
          </a:p>
          <a:p>
            <a:r>
              <a:rPr lang="en-US" dirty="0"/>
              <a:t>Preventive Care</a:t>
            </a:r>
          </a:p>
          <a:p>
            <a:r>
              <a:rPr lang="en-US" dirty="0"/>
              <a:t>Primary Care Designation (PCP)</a:t>
            </a:r>
          </a:p>
          <a:p>
            <a:r>
              <a:rPr lang="en-US" dirty="0"/>
              <a:t>Employee Assistance Plan (EAP)</a:t>
            </a:r>
          </a:p>
          <a:p>
            <a:r>
              <a:rPr lang="en-US" dirty="0" err="1"/>
              <a:t>MDLive</a:t>
            </a:r>
            <a:r>
              <a:rPr lang="en-US" dirty="0"/>
              <a:t> – Virtual Care</a:t>
            </a:r>
          </a:p>
          <a:p>
            <a:endParaRPr lang="en-US" dirty="0"/>
          </a:p>
          <a:p>
            <a:endParaRPr lang="en-US" dirty="0"/>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177"/>
            <a:ext cx="10048875" cy="1143000"/>
          </a:xfrm>
        </p:spPr>
        <p:txBody>
          <a:bodyPr>
            <a:normAutofit fontScale="90000"/>
          </a:bodyPr>
          <a:lstStyle/>
          <a:p>
            <a:pPr algn="ctr"/>
            <a:r>
              <a:rPr lang="en-US" b="1" dirty="0">
                <a:latin typeface="+mn-lt"/>
              </a:rPr>
              <a:t>Medical Open Access Plus Plan (OAP)</a:t>
            </a:r>
            <a:br>
              <a:rPr lang="en-US" b="1" dirty="0">
                <a:latin typeface="+mn-lt"/>
              </a:rPr>
            </a:br>
            <a:r>
              <a:rPr lang="en-US" b="1" dirty="0">
                <a:latin typeface="+mn-lt"/>
              </a:rPr>
              <a:t>Retirees Under 65</a:t>
            </a:r>
          </a:p>
        </p:txBody>
      </p:sp>
      <p:graphicFrame>
        <p:nvGraphicFramePr>
          <p:cNvPr id="4" name="Content Placeholder 3"/>
          <p:cNvGraphicFramePr>
            <a:graphicFrameLocks noGrp="1"/>
          </p:cNvGraphicFramePr>
          <p:nvPr>
            <p:ph idx="1"/>
          </p:nvPr>
        </p:nvGraphicFramePr>
        <p:xfrm>
          <a:off x="516572" y="1318702"/>
          <a:ext cx="9015730" cy="4624056"/>
        </p:xfrm>
        <a:graphic>
          <a:graphicData uri="http://schemas.openxmlformats.org/drawingml/2006/table">
            <a:tbl>
              <a:tblPr firstRow="1" bandRow="1">
                <a:tableStyleId>{5C22544A-7EE6-4342-B048-85BDC9FD1C3A}</a:tableStyleId>
              </a:tblPr>
              <a:tblGrid>
                <a:gridCol w="3362325">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gridCol w="2929255">
                  <a:extLst>
                    <a:ext uri="{9D8B030D-6E8A-4147-A177-3AD203B41FA5}">
                      <a16:colId xmlns:a16="http://schemas.microsoft.com/office/drawing/2014/main" val="71241658"/>
                    </a:ext>
                  </a:extLst>
                </a:gridCol>
              </a:tblGrid>
              <a:tr h="402024">
                <a:tc>
                  <a:txBody>
                    <a:bodyPr/>
                    <a:lstStyle/>
                    <a:p>
                      <a:r>
                        <a:rPr lang="en-US" dirty="0"/>
                        <a:t>Medical Service</a:t>
                      </a:r>
                    </a:p>
                  </a:txBody>
                  <a:tcPr/>
                </a:tc>
                <a:tc>
                  <a:txBody>
                    <a:bodyPr/>
                    <a:lstStyle/>
                    <a:p>
                      <a:pPr algn="ctr"/>
                      <a:r>
                        <a:rPr lang="en-US" dirty="0">
                          <a:solidFill>
                            <a:schemeClr val="bg1"/>
                          </a:solidFill>
                        </a:rPr>
                        <a:t>OAP Network</a:t>
                      </a:r>
                    </a:p>
                  </a:txBody>
                  <a:tcPr/>
                </a:tc>
                <a:tc>
                  <a:txBody>
                    <a:bodyPr/>
                    <a:lstStyle/>
                    <a:p>
                      <a:pPr algn="ctr"/>
                      <a:r>
                        <a:rPr lang="en-US" dirty="0">
                          <a:solidFill>
                            <a:schemeClr val="bg1"/>
                          </a:solidFill>
                        </a:rPr>
                        <a:t>Out of Network</a:t>
                      </a:r>
                    </a:p>
                  </a:txBody>
                  <a:tcPr/>
                </a:tc>
                <a:extLst>
                  <a:ext uri="{0D108BD9-81ED-4DB2-BD59-A6C34878D82A}">
                    <a16:rowId xmlns:a16="http://schemas.microsoft.com/office/drawing/2014/main" val="10000"/>
                  </a:ext>
                </a:extLst>
              </a:tr>
              <a:tr h="402024">
                <a:tc>
                  <a:txBody>
                    <a:bodyPr/>
                    <a:lstStyle/>
                    <a:p>
                      <a:pPr algn="l"/>
                      <a:r>
                        <a:rPr lang="en-US" dirty="0"/>
                        <a:t>Calendar Year Deductible (CYD)</a:t>
                      </a:r>
                    </a:p>
                  </a:txBody>
                  <a:tcPr anchor="ctr"/>
                </a:tc>
                <a:tc>
                  <a:txBody>
                    <a:bodyPr/>
                    <a:lstStyle/>
                    <a:p>
                      <a:pPr algn="ctr"/>
                      <a:r>
                        <a:rPr lang="en-US" dirty="0"/>
                        <a:t>$500/$1,000</a:t>
                      </a:r>
                    </a:p>
                  </a:txBody>
                  <a:tcPr anchor="ctr"/>
                </a:tc>
                <a:tc>
                  <a:txBody>
                    <a:bodyPr/>
                    <a:lstStyle/>
                    <a:p>
                      <a:pPr algn="ctr"/>
                      <a:r>
                        <a:rPr lang="en-US" dirty="0"/>
                        <a:t>$1,000/$2,000</a:t>
                      </a:r>
                    </a:p>
                  </a:txBody>
                  <a:tcPr anchor="ctr"/>
                </a:tc>
                <a:extLst>
                  <a:ext uri="{0D108BD9-81ED-4DB2-BD59-A6C34878D82A}">
                    <a16:rowId xmlns:a16="http://schemas.microsoft.com/office/drawing/2014/main" val="10001"/>
                  </a:ext>
                </a:extLst>
              </a:tr>
              <a:tr h="402024">
                <a:tc>
                  <a:txBody>
                    <a:bodyPr/>
                    <a:lstStyle/>
                    <a:p>
                      <a:pPr algn="l"/>
                      <a:r>
                        <a:rPr lang="en-US" dirty="0"/>
                        <a:t>Out</a:t>
                      </a:r>
                      <a:r>
                        <a:rPr lang="en-US" baseline="0" dirty="0"/>
                        <a:t> of Pocket Max</a:t>
                      </a:r>
                      <a:endParaRPr lang="en-US" dirty="0"/>
                    </a:p>
                  </a:txBody>
                  <a:tcPr anchor="ctr"/>
                </a:tc>
                <a:tc>
                  <a:txBody>
                    <a:bodyPr/>
                    <a:lstStyle/>
                    <a:p>
                      <a:pPr algn="ctr"/>
                      <a:r>
                        <a:rPr lang="en-US" b="0" dirty="0">
                          <a:solidFill>
                            <a:schemeClr val="tx1"/>
                          </a:solidFill>
                        </a:rPr>
                        <a:t>$5,000/$10,000</a:t>
                      </a:r>
                    </a:p>
                  </a:txBody>
                  <a:tcPr anchor="ctr"/>
                </a:tc>
                <a:tc>
                  <a:txBody>
                    <a:bodyPr/>
                    <a:lstStyle/>
                    <a:p>
                      <a:pPr algn="ctr"/>
                      <a:r>
                        <a:rPr lang="en-US" b="0" dirty="0">
                          <a:solidFill>
                            <a:schemeClr val="tx1"/>
                          </a:solidFill>
                        </a:rPr>
                        <a:t>$10,000/$20,000</a:t>
                      </a:r>
                    </a:p>
                  </a:txBody>
                  <a:tcPr anchor="ctr"/>
                </a:tc>
                <a:extLst>
                  <a:ext uri="{0D108BD9-81ED-4DB2-BD59-A6C34878D82A}">
                    <a16:rowId xmlns:a16="http://schemas.microsoft.com/office/drawing/2014/main" val="10002"/>
                  </a:ext>
                </a:extLst>
              </a:tr>
              <a:tr h="402024">
                <a:tc>
                  <a:txBody>
                    <a:bodyPr/>
                    <a:lstStyle/>
                    <a:p>
                      <a:pPr algn="l"/>
                      <a:r>
                        <a:rPr lang="en-US" dirty="0"/>
                        <a:t>Physician Office Visit (PCP)</a:t>
                      </a:r>
                    </a:p>
                  </a:txBody>
                  <a:tcPr anchor="ctr"/>
                </a:tc>
                <a:tc>
                  <a:txBody>
                    <a:bodyPr/>
                    <a:lstStyle/>
                    <a:p>
                      <a:pPr algn="ctr"/>
                      <a:r>
                        <a:rPr lang="en-US" dirty="0"/>
                        <a:t>$20</a:t>
                      </a:r>
                      <a:endParaRPr lang="en-US" b="0" dirty="0">
                        <a:solidFill>
                          <a:schemeClr val="tx1"/>
                        </a:solidFill>
                      </a:endParaRPr>
                    </a:p>
                  </a:txBody>
                  <a:tcPr anchor="ctr"/>
                </a:tc>
                <a:tc>
                  <a:txBody>
                    <a:bodyPr/>
                    <a:lstStyle/>
                    <a:p>
                      <a:pPr algn="ctr"/>
                      <a:r>
                        <a:rPr lang="en-US" b="0" dirty="0">
                          <a:solidFill>
                            <a:schemeClr val="tx1"/>
                          </a:solidFill>
                        </a:rPr>
                        <a:t>40% after CYD</a:t>
                      </a:r>
                    </a:p>
                  </a:txBody>
                  <a:tcPr anchor="ctr"/>
                </a:tc>
                <a:extLst>
                  <a:ext uri="{0D108BD9-81ED-4DB2-BD59-A6C34878D82A}">
                    <a16:rowId xmlns:a16="http://schemas.microsoft.com/office/drawing/2014/main" val="10003"/>
                  </a:ext>
                </a:extLst>
              </a:tr>
              <a:tr h="402024">
                <a:tc>
                  <a:txBody>
                    <a:bodyPr/>
                    <a:lstStyle/>
                    <a:p>
                      <a:pPr algn="l"/>
                      <a:r>
                        <a:rPr lang="en-US" dirty="0"/>
                        <a:t>Specialist Office Visit</a:t>
                      </a:r>
                    </a:p>
                  </a:txBody>
                  <a:tcPr anchor="ctr"/>
                </a:tc>
                <a:tc>
                  <a:txBody>
                    <a:bodyPr/>
                    <a:lstStyle/>
                    <a:p>
                      <a:pPr algn="ctr"/>
                      <a:r>
                        <a:rPr lang="en-US" dirty="0"/>
                        <a:t>$30</a:t>
                      </a:r>
                      <a:endParaRPr 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40% after CYD</a:t>
                      </a:r>
                    </a:p>
                  </a:txBody>
                  <a:tcPr anchor="ctr"/>
                </a:tc>
                <a:extLst>
                  <a:ext uri="{0D108BD9-81ED-4DB2-BD59-A6C34878D82A}">
                    <a16:rowId xmlns:a16="http://schemas.microsoft.com/office/drawing/2014/main" val="10004"/>
                  </a:ext>
                </a:extLst>
              </a:tr>
              <a:tr h="402024">
                <a:tc>
                  <a:txBody>
                    <a:bodyPr/>
                    <a:lstStyle/>
                    <a:p>
                      <a:pPr algn="l"/>
                      <a:r>
                        <a:rPr lang="en-US" dirty="0"/>
                        <a:t>Clinical Lab (Blood Work)</a:t>
                      </a:r>
                    </a:p>
                  </a:txBody>
                  <a:tcPr anchor="ctr"/>
                </a:tc>
                <a:tc>
                  <a:txBody>
                    <a:bodyPr/>
                    <a:lstStyle/>
                    <a:p>
                      <a:pPr algn="ctr"/>
                      <a:r>
                        <a:rPr lang="en-US" b="0" dirty="0">
                          <a:solidFill>
                            <a:schemeClr val="tx1"/>
                          </a:solidFill>
                        </a:rPr>
                        <a:t>20% after CYD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40% after CYD</a:t>
                      </a:r>
                    </a:p>
                  </a:txBody>
                  <a:tcPr anchor="ctr"/>
                </a:tc>
                <a:extLst>
                  <a:ext uri="{0D108BD9-81ED-4DB2-BD59-A6C34878D82A}">
                    <a16:rowId xmlns:a16="http://schemas.microsoft.com/office/drawing/2014/main" val="2719614568"/>
                  </a:ext>
                </a:extLst>
              </a:tr>
              <a:tr h="294861">
                <a:tc>
                  <a:txBody>
                    <a:bodyPr/>
                    <a:lstStyle/>
                    <a:p>
                      <a:pPr algn="l"/>
                      <a:r>
                        <a:rPr lang="en-US" dirty="0"/>
                        <a:t>Advanced</a:t>
                      </a:r>
                      <a:r>
                        <a:rPr lang="en-US" baseline="0" dirty="0"/>
                        <a:t> Imaging (MRI, CT, PET)</a:t>
                      </a:r>
                      <a:endParaRPr lang="en-US" dirty="0"/>
                    </a:p>
                  </a:txBody>
                  <a:tcPr anchor="ctr"/>
                </a:tc>
                <a:tc>
                  <a:txBody>
                    <a:bodyPr/>
                    <a:lstStyle/>
                    <a:p>
                      <a:pPr algn="ctr"/>
                      <a:r>
                        <a:rPr lang="en-US" b="0" dirty="0">
                          <a:solidFill>
                            <a:schemeClr val="tx1"/>
                          </a:solidFill>
                        </a:rPr>
                        <a:t>20% after CYD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40% after CYD</a:t>
                      </a:r>
                    </a:p>
                  </a:txBody>
                  <a:tcPr anchor="ctr"/>
                </a:tc>
                <a:extLst>
                  <a:ext uri="{0D108BD9-81ED-4DB2-BD59-A6C34878D82A}">
                    <a16:rowId xmlns:a16="http://schemas.microsoft.com/office/drawing/2014/main" val="1788960187"/>
                  </a:ext>
                </a:extLst>
              </a:tr>
              <a:tr h="402024">
                <a:tc>
                  <a:txBody>
                    <a:bodyPr/>
                    <a:lstStyle/>
                    <a:p>
                      <a:pPr algn="l"/>
                      <a:r>
                        <a:rPr lang="en-US" dirty="0"/>
                        <a:t>Inpatient</a:t>
                      </a:r>
                      <a:r>
                        <a:rPr lang="en-US" baseline="0" dirty="0"/>
                        <a:t> Hospitalization</a:t>
                      </a:r>
                      <a:endParaRPr lang="en-US" dirty="0"/>
                    </a:p>
                  </a:txBody>
                  <a:tcPr anchor="ctr"/>
                </a:tc>
                <a:tc>
                  <a:txBody>
                    <a:bodyPr/>
                    <a:lstStyle/>
                    <a:p>
                      <a:pPr algn="ctr"/>
                      <a:r>
                        <a:rPr lang="en-US" dirty="0"/>
                        <a:t>$100 per admit, 20% after CYD</a:t>
                      </a:r>
                      <a:endParaRPr lang="en-US" b="0" dirty="0">
                        <a:solidFill>
                          <a:schemeClr val="tx1"/>
                        </a:solidFill>
                      </a:endParaRPr>
                    </a:p>
                  </a:txBody>
                  <a:tcPr anchor="ctr"/>
                </a:tc>
                <a:tc>
                  <a:txBody>
                    <a:bodyPr/>
                    <a:lstStyle/>
                    <a:p>
                      <a:pPr algn="ctr"/>
                      <a:r>
                        <a:rPr lang="en-US" b="0" dirty="0">
                          <a:solidFill>
                            <a:schemeClr val="tx1"/>
                          </a:solidFill>
                        </a:rPr>
                        <a:t>$100 per admit, 40% after CYD</a:t>
                      </a:r>
                    </a:p>
                  </a:txBody>
                  <a:tcPr anchor="ctr"/>
                </a:tc>
                <a:extLst>
                  <a:ext uri="{0D108BD9-81ED-4DB2-BD59-A6C34878D82A}">
                    <a16:rowId xmlns:a16="http://schemas.microsoft.com/office/drawing/2014/main" val="1677815461"/>
                  </a:ext>
                </a:extLst>
              </a:tr>
              <a:tr h="402024">
                <a:tc>
                  <a:txBody>
                    <a:bodyPr/>
                    <a:lstStyle/>
                    <a:p>
                      <a:pPr algn="l"/>
                      <a:r>
                        <a:rPr lang="en-US" dirty="0"/>
                        <a:t>Outpatient Hospitalization</a:t>
                      </a:r>
                    </a:p>
                  </a:txBody>
                  <a:tcPr anchor="ctr"/>
                </a:tc>
                <a:tc>
                  <a:txBody>
                    <a:bodyPr/>
                    <a:lstStyle/>
                    <a:p>
                      <a:pPr algn="ctr"/>
                      <a:r>
                        <a:rPr lang="en-US" b="0" dirty="0">
                          <a:solidFill>
                            <a:schemeClr val="tx1"/>
                          </a:solidFill>
                        </a:rPr>
                        <a:t>20% after CYD</a:t>
                      </a:r>
                    </a:p>
                  </a:txBody>
                  <a:tcPr anchor="ctr"/>
                </a:tc>
                <a:tc>
                  <a:txBody>
                    <a:bodyPr/>
                    <a:lstStyle/>
                    <a:p>
                      <a:pPr algn="ctr"/>
                      <a:r>
                        <a:rPr lang="en-US" b="0" dirty="0">
                          <a:solidFill>
                            <a:schemeClr val="tx1"/>
                          </a:solidFill>
                        </a:rPr>
                        <a:t>40% after CYD</a:t>
                      </a:r>
                    </a:p>
                  </a:txBody>
                  <a:tcPr anchor="ctr"/>
                </a:tc>
                <a:extLst>
                  <a:ext uri="{0D108BD9-81ED-4DB2-BD59-A6C34878D82A}">
                    <a16:rowId xmlns:a16="http://schemas.microsoft.com/office/drawing/2014/main" val="1840604548"/>
                  </a:ext>
                </a:extLst>
              </a:tr>
              <a:tr h="402024">
                <a:tc>
                  <a:txBody>
                    <a:bodyPr/>
                    <a:lstStyle/>
                    <a:p>
                      <a:pPr algn="l"/>
                      <a:r>
                        <a:rPr lang="en-US" dirty="0"/>
                        <a:t>Emergency</a:t>
                      </a:r>
                      <a:r>
                        <a:rPr lang="en-US" baseline="0" dirty="0"/>
                        <a:t> Room</a:t>
                      </a:r>
                      <a:endParaRPr lang="en-US" dirty="0"/>
                    </a:p>
                  </a:txBody>
                  <a:tcPr anchor="ctr"/>
                </a:tc>
                <a:tc>
                  <a:txBody>
                    <a:bodyPr/>
                    <a:lstStyle/>
                    <a:p>
                      <a:pPr algn="ctr"/>
                      <a:r>
                        <a:rPr lang="en-US" b="0" dirty="0">
                          <a:solidFill>
                            <a:schemeClr val="tx1"/>
                          </a:solidFill>
                        </a:rPr>
                        <a:t>$50, 20% after CYD</a:t>
                      </a:r>
                    </a:p>
                  </a:txBody>
                  <a:tcPr anchor="ctr"/>
                </a:tc>
                <a:tc>
                  <a:txBody>
                    <a:bodyPr/>
                    <a:lstStyle/>
                    <a:p>
                      <a:pPr algn="ctr"/>
                      <a:r>
                        <a:rPr lang="en-US" b="0" dirty="0">
                          <a:solidFill>
                            <a:schemeClr val="tx1"/>
                          </a:solidFill>
                        </a:rPr>
                        <a:t>$50, 20% after CYD</a:t>
                      </a:r>
                    </a:p>
                  </a:txBody>
                  <a:tcPr anchor="ctr"/>
                </a:tc>
                <a:extLst>
                  <a:ext uri="{0D108BD9-81ED-4DB2-BD59-A6C34878D82A}">
                    <a16:rowId xmlns:a16="http://schemas.microsoft.com/office/drawing/2014/main" val="3450359953"/>
                  </a:ext>
                </a:extLst>
              </a:tr>
              <a:tr h="402024">
                <a:tc>
                  <a:txBody>
                    <a:bodyPr/>
                    <a:lstStyle/>
                    <a:p>
                      <a:pPr algn="l"/>
                      <a:r>
                        <a:rPr lang="en-US" dirty="0"/>
                        <a:t>Urgent Care</a:t>
                      </a:r>
                    </a:p>
                  </a:txBody>
                  <a:tcPr anchor="ctr"/>
                </a:tc>
                <a:tc>
                  <a:txBody>
                    <a:bodyPr/>
                    <a:lstStyle/>
                    <a:p>
                      <a:pPr algn="ctr"/>
                      <a:r>
                        <a:rPr lang="en-US" b="0" dirty="0">
                          <a:solidFill>
                            <a:schemeClr val="tx1"/>
                          </a:solidFill>
                        </a:rPr>
                        <a:t>20% after CYD</a:t>
                      </a:r>
                    </a:p>
                  </a:txBody>
                  <a:tcPr anchor="ctr"/>
                </a:tc>
                <a:tc>
                  <a:txBody>
                    <a:bodyPr/>
                    <a:lstStyle/>
                    <a:p>
                      <a:pPr algn="ctr"/>
                      <a:r>
                        <a:rPr lang="en-US" b="0" dirty="0">
                          <a:solidFill>
                            <a:schemeClr val="tx1"/>
                          </a:solidFill>
                        </a:rPr>
                        <a:t>40% after CYD</a:t>
                      </a:r>
                    </a:p>
                  </a:txBody>
                  <a:tcPr anchor="ctr"/>
                </a:tc>
                <a:extLst>
                  <a:ext uri="{0D108BD9-81ED-4DB2-BD59-A6C34878D82A}">
                    <a16:rowId xmlns:a16="http://schemas.microsoft.com/office/drawing/2014/main" val="428826179"/>
                  </a:ext>
                </a:extLst>
              </a:tr>
            </a:tbl>
          </a:graphicData>
        </a:graphic>
      </p:graphicFrame>
    </p:spTree>
    <p:extLst>
      <p:ext uri="{BB962C8B-B14F-4D97-AF65-F5344CB8AC3E}">
        <p14:creationId xmlns:p14="http://schemas.microsoft.com/office/powerpoint/2010/main" val="1071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37463" y="296319"/>
            <a:ext cx="7026964" cy="1143000"/>
          </a:xfrm>
        </p:spPr>
        <p:txBody>
          <a:bodyPr>
            <a:normAutofit/>
          </a:bodyPr>
          <a:lstStyle/>
          <a:p>
            <a:pPr algn="ctr" eaLnBrk="1" hangingPunct="1"/>
            <a:r>
              <a:rPr lang="en-US" altLang="en-US" b="1" dirty="0">
                <a:latin typeface="+mn-lt"/>
              </a:rPr>
              <a:t>Medical Coverage Highlights</a:t>
            </a:r>
          </a:p>
        </p:txBody>
      </p:sp>
      <p:sp>
        <p:nvSpPr>
          <p:cNvPr id="7171" name="Content Placeholder 2"/>
          <p:cNvSpPr>
            <a:spLocks noGrp="1"/>
          </p:cNvSpPr>
          <p:nvPr>
            <p:ph idx="1"/>
          </p:nvPr>
        </p:nvSpPr>
        <p:spPr>
          <a:xfrm>
            <a:off x="574910" y="1609515"/>
            <a:ext cx="8676721" cy="3610185"/>
          </a:xfrm>
        </p:spPr>
        <p:txBody>
          <a:bodyPr>
            <a:normAutofit/>
          </a:bodyPr>
          <a:lstStyle/>
          <a:p>
            <a:pPr eaLnBrk="1" hangingPunct="1"/>
            <a:r>
              <a:rPr lang="en-US" altLang="en-US" b="1" dirty="0"/>
              <a:t>How to access digital ID Card</a:t>
            </a:r>
          </a:p>
          <a:p>
            <a:pPr marL="914400" lvl="1" indent="-457200">
              <a:buFont typeface="+mj-lt"/>
              <a:buAutoNum type="arabicPeriod"/>
            </a:pPr>
            <a:r>
              <a:rPr lang="en-US" altLang="en-US" dirty="0"/>
              <a:t>Log in to myCigna.com or </a:t>
            </a:r>
            <a:r>
              <a:rPr lang="en-US" altLang="en-US" dirty="0" err="1"/>
              <a:t>myCigna</a:t>
            </a:r>
            <a:r>
              <a:rPr lang="en-US" altLang="en-US" dirty="0"/>
              <a:t> app</a:t>
            </a:r>
          </a:p>
          <a:p>
            <a:pPr marL="914400" lvl="1" indent="-457200">
              <a:buFont typeface="+mj-lt"/>
              <a:buAutoNum type="arabicPeriod"/>
            </a:pPr>
            <a:r>
              <a:rPr lang="en-US" altLang="en-US" dirty="0"/>
              <a:t>Click on tap “ID Cards”</a:t>
            </a:r>
          </a:p>
          <a:p>
            <a:pPr marL="914400" lvl="1" indent="-457200">
              <a:buFont typeface="+mj-lt"/>
              <a:buAutoNum type="arabicPeriod"/>
            </a:pPr>
            <a:r>
              <a:rPr lang="en-US" altLang="en-US" dirty="0"/>
              <a:t>View your card(s)</a:t>
            </a:r>
          </a:p>
          <a:p>
            <a:pPr marL="914400" lvl="1" indent="-457200">
              <a:buFont typeface="+mj-lt"/>
              <a:buAutoNum type="arabicPeriod"/>
            </a:pPr>
            <a:r>
              <a:rPr lang="en-US" altLang="en-US" dirty="0"/>
              <a:t>Share ID Card</a:t>
            </a:r>
          </a:p>
          <a:p>
            <a:pPr marL="914400" lvl="1" indent="-457200">
              <a:buFont typeface="+mj-lt"/>
              <a:buAutoNum type="arabicPeriod"/>
            </a:pPr>
            <a:r>
              <a:rPr lang="en-US" altLang="en-US" dirty="0"/>
              <a:t>Save to your Apple Wallet</a:t>
            </a:r>
          </a:p>
        </p:txBody>
      </p:sp>
      <p:pic>
        <p:nvPicPr>
          <p:cNvPr id="3" name="Picture 2">
            <a:extLst>
              <a:ext uri="{FF2B5EF4-FFF2-40B4-BE49-F238E27FC236}">
                <a16:creationId xmlns:a16="http://schemas.microsoft.com/office/drawing/2014/main" id="{05952A53-D93E-552F-192B-D7AA48B2A9C9}"/>
              </a:ext>
            </a:extLst>
          </p:cNvPr>
          <p:cNvPicPr>
            <a:picLocks noChangeAspect="1"/>
          </p:cNvPicPr>
          <p:nvPr/>
        </p:nvPicPr>
        <p:blipFill rotWithShape="1">
          <a:blip r:embed="rId2"/>
          <a:srcRect l="5329" b="7124"/>
          <a:stretch/>
        </p:blipFill>
        <p:spPr>
          <a:xfrm>
            <a:off x="6410227" y="3092265"/>
            <a:ext cx="2065265" cy="2884329"/>
          </a:xfrm>
          <a:prstGeom prst="rect">
            <a:avLst/>
          </a:prstGeom>
          <a:ln w="19050">
            <a:solidFill>
              <a:srgbClr val="0070C0"/>
            </a:solidFill>
          </a:ln>
        </p:spPr>
      </p:pic>
    </p:spTree>
    <p:extLst>
      <p:ext uri="{BB962C8B-B14F-4D97-AF65-F5344CB8AC3E}">
        <p14:creationId xmlns:p14="http://schemas.microsoft.com/office/powerpoint/2010/main" val="9472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57" y="304800"/>
            <a:ext cx="9196655" cy="1143000"/>
          </a:xfrm>
        </p:spPr>
        <p:txBody>
          <a:bodyPr>
            <a:normAutofit fontScale="90000"/>
          </a:bodyPr>
          <a:lstStyle/>
          <a:p>
            <a:r>
              <a:rPr lang="en-US" b="1" dirty="0"/>
              <a:t>Medical Coverage Highlights Cigna for Retirees Under 65</a:t>
            </a:r>
          </a:p>
        </p:txBody>
      </p:sp>
      <p:sp>
        <p:nvSpPr>
          <p:cNvPr id="3" name="Content Placeholder 2"/>
          <p:cNvSpPr>
            <a:spLocks noGrp="1"/>
          </p:cNvSpPr>
          <p:nvPr>
            <p:ph idx="1"/>
          </p:nvPr>
        </p:nvSpPr>
        <p:spPr>
          <a:xfrm>
            <a:off x="825357" y="1708935"/>
            <a:ext cx="8891855" cy="4724400"/>
          </a:xfrm>
        </p:spPr>
        <p:txBody>
          <a:bodyPr>
            <a:normAutofit/>
          </a:bodyPr>
          <a:lstStyle/>
          <a:p>
            <a:r>
              <a:rPr lang="en-US" b="1" dirty="0"/>
              <a:t>Preventive Care </a:t>
            </a:r>
            <a:r>
              <a:rPr lang="en-US" dirty="0"/>
              <a:t>– getting and staying healthy is important.  Most plans include 100% coverage for designated preventive care services received in-network, such as</a:t>
            </a:r>
          </a:p>
          <a:p>
            <a:pPr lvl="1"/>
            <a:r>
              <a:rPr lang="en-US" dirty="0"/>
              <a:t>Screenings for blood pressure, cholesterol and diabetes</a:t>
            </a:r>
          </a:p>
          <a:p>
            <a:pPr lvl="1"/>
            <a:r>
              <a:rPr lang="en-US" dirty="0"/>
              <a:t>Testing for colon cancer</a:t>
            </a:r>
          </a:p>
          <a:p>
            <a:pPr lvl="1"/>
            <a:r>
              <a:rPr lang="en-US" dirty="0"/>
              <a:t>Clinical breast exams and mammograms</a:t>
            </a:r>
          </a:p>
          <a:p>
            <a:pPr lvl="1"/>
            <a:r>
              <a:rPr lang="en-US" dirty="0"/>
              <a:t>Pap test</a:t>
            </a:r>
          </a:p>
          <a:p>
            <a:pPr marL="0" indent="0">
              <a:buNone/>
            </a:pPr>
            <a:endParaRPr lang="en-US" dirty="0"/>
          </a:p>
        </p:txBody>
      </p:sp>
    </p:spTree>
    <p:extLst>
      <p:ext uri="{BB962C8B-B14F-4D97-AF65-F5344CB8AC3E}">
        <p14:creationId xmlns:p14="http://schemas.microsoft.com/office/powerpoint/2010/main" val="177187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17028</TotalTime>
  <Words>1875</Words>
  <Application>Microsoft Office PowerPoint</Application>
  <PresentationFormat>Widescreen</PresentationFormat>
  <Paragraphs>295</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Division of Personnel Benefits for Retirees  Open Enrollment 2023/2024</vt:lpstr>
      <vt:lpstr>Open Enrollment</vt:lpstr>
      <vt:lpstr>Open Enrollment</vt:lpstr>
      <vt:lpstr>Open Enrollment</vt:lpstr>
      <vt:lpstr>Open Enrollment Highlights</vt:lpstr>
      <vt:lpstr>Cigna Medical Highlights (Under 65)</vt:lpstr>
      <vt:lpstr>Medical Open Access Plus Plan (OAP) Retirees Under 65</vt:lpstr>
      <vt:lpstr>Medical Coverage Highlights</vt:lpstr>
      <vt:lpstr>Medical Coverage Highlights Cigna for Retirees Under 65</vt:lpstr>
      <vt:lpstr>Medical Coverage Highlights Cigna for Retirees Under 65</vt:lpstr>
      <vt:lpstr>Medical Coverage Highlights Cigna for Retirees Under 65</vt:lpstr>
      <vt:lpstr>Medical Coverage Highlights Cigna for Retirees Under 65</vt:lpstr>
      <vt:lpstr>Medical Coverage Highlights Cigna for Retirees Under 65</vt:lpstr>
      <vt:lpstr>Medical Coverage Highlights Cigna for Retirees Under 65</vt:lpstr>
      <vt:lpstr>PPO Dental Plan – Cigna</vt:lpstr>
      <vt:lpstr>Cigna Onsite Representatives</vt:lpstr>
      <vt:lpstr>Cigna Members – Onsite Cigna Representatives!</vt:lpstr>
      <vt:lpstr>Meet Your Onsite Health Coaches</vt:lpstr>
      <vt:lpstr>Cigna Members – Schedule Your Health Coaching today!</vt:lpstr>
      <vt:lpstr>Cigna Members – Schedule Your Health Coaching today!</vt:lpstr>
      <vt:lpstr>Vision Plan – The Standard</vt:lpstr>
      <vt:lpstr>Vision Plan – Standard</vt:lpstr>
      <vt:lpstr>Basic Life and AD&amp;D – The Standard</vt:lpstr>
      <vt:lpstr>Value Added Services – The Standard</vt:lpstr>
      <vt:lpstr>Value Added Services – The Standard</vt:lpstr>
      <vt:lpstr>Next Steps - Bentek</vt:lpstr>
      <vt:lpstr>Bentek Landing Page</vt:lpstr>
      <vt:lpstr>Bentek Launchpad</vt:lpstr>
      <vt:lpstr>Medical Coverage Highlights UHC for Retirees Over 65</vt:lpstr>
      <vt:lpstr>Questions?</vt:lpstr>
    </vt:vector>
  </TitlesOfParts>
  <Company>Gehring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lisha.lindenberger</dc:creator>
  <cp:lastModifiedBy>Jodi Beale</cp:lastModifiedBy>
  <cp:revision>301</cp:revision>
  <cp:lastPrinted>2020-07-24T19:53:25Z</cp:lastPrinted>
  <dcterms:created xsi:type="dcterms:W3CDTF">2012-08-13T13:28:53Z</dcterms:created>
  <dcterms:modified xsi:type="dcterms:W3CDTF">2023-08-15T18:21:38Z</dcterms:modified>
</cp:coreProperties>
</file>