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8" r:id="rId2"/>
    <p:sldId id="258" r:id="rId3"/>
    <p:sldId id="266" r:id="rId4"/>
    <p:sldId id="269" r:id="rId5"/>
    <p:sldId id="271" r:id="rId6"/>
    <p:sldId id="274" r:id="rId7"/>
    <p:sldId id="260" r:id="rId8"/>
    <p:sldId id="270" r:id="rId9"/>
    <p:sldId id="262" r:id="rId10"/>
    <p:sldId id="273" r:id="rId11"/>
    <p:sldId id="279" r:id="rId12"/>
    <p:sldId id="277" r:id="rId13"/>
    <p:sldId id="275" r:id="rId14"/>
    <p:sldId id="288" r:id="rId15"/>
    <p:sldId id="278" r:id="rId16"/>
    <p:sldId id="283" r:id="rId17"/>
    <p:sldId id="276" r:id="rId18"/>
    <p:sldId id="280" r:id="rId19"/>
    <p:sldId id="281" r:id="rId20"/>
    <p:sldId id="282" r:id="rId21"/>
    <p:sldId id="284" r:id="rId22"/>
    <p:sldId id="286" r:id="rId23"/>
    <p:sldId id="287" r:id="rId24"/>
    <p:sldId id="265" r:id="rId25"/>
    <p:sldId id="285" r:id="rId26"/>
    <p:sldId id="26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089" autoAdjust="0"/>
  </p:normalViewPr>
  <p:slideViewPr>
    <p:cSldViewPr snapToGrid="0" showGuides="1">
      <p:cViewPr>
        <p:scale>
          <a:sx n="60" d="100"/>
          <a:sy n="60" d="100"/>
        </p:scale>
        <p:origin x="908" y="-4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5" d="100"/>
          <a:sy n="95" d="100"/>
        </p:scale>
        <p:origin x="35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93605-0C0C-4258-9724-5F2F9BB3BC90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FFE7F-C917-439A-8026-3D301EB5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99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31B3D-E4E3-4A80-AB70-C5564C267266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0B30D-C07A-425B-A90C-BA7BEB191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9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81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V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32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V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076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7/12/2023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7/12/2023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7/12/2023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760" y="3093099"/>
            <a:ext cx="466344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fdc.nal.usda.gov/" TargetMode="External"/><Relationship Id="rId3" Type="http://schemas.openxmlformats.org/officeDocument/2006/relationships/hyperlink" Target="https://www.heart.org/en/healthy-living/healthy-eating/eat-smart/sodium/how-much-sodium-should-i-eat-per-day" TargetMode="External"/><Relationship Id="rId7" Type="http://schemas.openxmlformats.org/officeDocument/2006/relationships/hyperlink" Target="https://www.census.gov/newsroom/press-releases/2022/2020-island-areas-us-virgin-islands.html#:~:text=In%202020%2C%20the%20U.S.%20Virgin,on%20racial%20and%20ethnic%20composition" TargetMode="External"/><Relationship Id="rId2" Type="http://schemas.openxmlformats.org/officeDocument/2006/relationships/hyperlink" Target="https://www.heart.org/en/health-topics/consumer-healthcare/what-is-cardiovascular-diseas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hlbi.nih.gov/resources/know-differences-cardiovascular-disease-heart-disease-coronary-heart-disease" TargetMode="External"/><Relationship Id="rId5" Type="http://schemas.openxmlformats.org/officeDocument/2006/relationships/hyperlink" Target="https://medlineplus.gov/heartdiseases.html" TargetMode="External"/><Relationship Id="rId4" Type="http://schemas.openxmlformats.org/officeDocument/2006/relationships/hyperlink" Target="https://www.cdc.gov/heartdisease/index.htm" TargetMode="External"/><Relationship Id="rId9" Type="http://schemas.openxmlformats.org/officeDocument/2006/relationships/hyperlink" Target="https://www.who.int/news-room/fact-sheets/detail/cardiovascular-diseases-(cvds)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4785" y="620486"/>
            <a:ext cx="10722428" cy="146490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Cardiovascular Health: A Heart-to-Heart Talk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599" y="5133079"/>
            <a:ext cx="8686800" cy="110443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Lyña Fredericks, PhD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Virgin Islands Department of Health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Chronic Disease Director</a:t>
            </a:r>
          </a:p>
          <a:p>
            <a:pPr algn="ctr"/>
            <a:endParaRPr lang="en-US" dirty="0"/>
          </a:p>
        </p:txBody>
      </p:sp>
      <p:pic>
        <p:nvPicPr>
          <p:cNvPr id="1026" name="Picture 2" descr="Heart to Heart at NYU">
            <a:extLst>
              <a:ext uri="{FF2B5EF4-FFF2-40B4-BE49-F238E27FC236}">
                <a16:creationId xmlns:a16="http://schemas.microsoft.com/office/drawing/2014/main" id="{57DA60E5-3847-D355-D597-AFF305C456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rgbClr val="C4447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794" b="35492"/>
          <a:stretch/>
        </p:blipFill>
        <p:spPr bwMode="auto">
          <a:xfrm>
            <a:off x="4492302" y="2579762"/>
            <a:ext cx="3207395" cy="205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1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87739-811C-4D7C-705F-8D37B50D6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760" y="3093099"/>
            <a:ext cx="5196840" cy="1828800"/>
          </a:xfrm>
        </p:spPr>
        <p:txBody>
          <a:bodyPr anchor="b">
            <a:normAutofit fontScale="90000"/>
          </a:bodyPr>
          <a:lstStyle/>
          <a:p>
            <a:r>
              <a:rPr lang="en-US" sz="4400" b="1" dirty="0"/>
              <a:t>What Factors Increase Your Risk?</a:t>
            </a:r>
            <a:endParaRPr lang="en-VI" sz="44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29664C-F580-FB76-DD04-131B5EDC5736}"/>
              </a:ext>
            </a:extLst>
          </p:cNvPr>
          <p:cNvGrpSpPr/>
          <p:nvPr/>
        </p:nvGrpSpPr>
        <p:grpSpPr>
          <a:xfrm>
            <a:off x="793525" y="0"/>
            <a:ext cx="4837655" cy="6858000"/>
            <a:chOff x="793525" y="0"/>
            <a:chExt cx="4837655" cy="6858000"/>
          </a:xfrm>
        </p:grpSpPr>
        <p:pic>
          <p:nvPicPr>
            <p:cNvPr id="12292" name="Picture 4" descr="Cardiac Risk Calculator and Assessment">
              <a:extLst>
                <a:ext uri="{FF2B5EF4-FFF2-40B4-BE49-F238E27FC236}">
                  <a16:creationId xmlns:a16="http://schemas.microsoft.com/office/drawing/2014/main" id="{9FBBFF17-429B-D501-4ABC-46E5A2E903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88" r="1379" b="6587"/>
            <a:stretch/>
          </p:blipFill>
          <p:spPr bwMode="auto">
            <a:xfrm>
              <a:off x="793525" y="0"/>
              <a:ext cx="4508949" cy="6858000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735253C-5815-3DE0-A498-725F4AFC1220}"/>
                </a:ext>
              </a:extLst>
            </p:cNvPr>
            <p:cNvSpPr txBox="1"/>
            <p:nvPr/>
          </p:nvSpPr>
          <p:spPr>
            <a:xfrm>
              <a:off x="2851496" y="4921899"/>
              <a:ext cx="27796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000" indent="-285750">
                <a:buSzPct val="110000"/>
                <a:buFont typeface="Arial" panose="020B0604020202020204" pitchFamily="34" charset="0"/>
                <a:buChar char="•"/>
              </a:pPr>
              <a:endParaRPr lang="en-US" sz="1600" b="1" dirty="0">
                <a:solidFill>
                  <a:schemeClr val="tx2"/>
                </a:solidFill>
              </a:endParaRPr>
            </a:p>
            <a:p>
              <a:pPr marL="180000" indent="-180000">
                <a:buSzPct val="110000"/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Alcohol Consumption</a:t>
              </a:r>
              <a:endParaRPr lang="en-VI" sz="1600" b="1" dirty="0">
                <a:solidFill>
                  <a:schemeClr val="tx2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158769-72FB-AB5D-F75F-36C05939D383}"/>
                </a:ext>
              </a:extLst>
            </p:cNvPr>
            <p:cNvSpPr txBox="1"/>
            <p:nvPr/>
          </p:nvSpPr>
          <p:spPr>
            <a:xfrm>
              <a:off x="2851496" y="1480199"/>
              <a:ext cx="27796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000" indent="-285750">
                <a:buSzPct val="110000"/>
                <a:buFont typeface="Arial" panose="020B0604020202020204" pitchFamily="34" charset="0"/>
                <a:buChar char="•"/>
              </a:pPr>
              <a:endParaRPr lang="en-US" sz="1600" b="1" dirty="0">
                <a:solidFill>
                  <a:schemeClr val="tx2"/>
                </a:solidFill>
              </a:endParaRPr>
            </a:p>
            <a:p>
              <a:pPr marL="180000" indent="-180000">
                <a:buSzPct val="110000"/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Race/Ethnicity</a:t>
              </a:r>
              <a:endParaRPr lang="en-VI" sz="1600" b="1" dirty="0">
                <a:solidFill>
                  <a:schemeClr val="tx2"/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10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16843"/>
            <a:ext cx="8686800" cy="916141"/>
          </a:xfrm>
        </p:spPr>
        <p:txBody>
          <a:bodyPr/>
          <a:lstStyle/>
          <a:p>
            <a:pPr algn="ctr"/>
            <a:r>
              <a:rPr lang="en-US" b="1" dirty="0"/>
              <a:t>Brain Teaser Check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0484" y="4252830"/>
            <a:ext cx="10951029" cy="91614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Persons under age 25 are not affected by heart disease.</a:t>
            </a:r>
          </a:p>
        </p:txBody>
      </p:sp>
      <p:pic>
        <p:nvPicPr>
          <p:cNvPr id="4" name="Picture 2" descr="101 Brain Teasers for Adults (with Answers) - Parade: Entertainment,  Recipes, Health, Life, Holidays">
            <a:extLst>
              <a:ext uri="{FF2B5EF4-FFF2-40B4-BE49-F238E27FC236}">
                <a16:creationId xmlns:a16="http://schemas.microsoft.com/office/drawing/2014/main" id="{7E58A4B7-190D-5B07-38E1-F260193A5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183" y="1492786"/>
            <a:ext cx="3559629" cy="222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C26B3A-DFB4-6689-7EF1-4994EDB73D3A}"/>
              </a:ext>
            </a:extLst>
          </p:cNvPr>
          <p:cNvSpPr/>
          <p:nvPr/>
        </p:nvSpPr>
        <p:spPr>
          <a:xfrm>
            <a:off x="3761993" y="4995952"/>
            <a:ext cx="466801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FALSE</a:t>
            </a:r>
            <a:endParaRPr lang="en-US" sz="115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1811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16843"/>
            <a:ext cx="8686800" cy="916141"/>
          </a:xfrm>
        </p:spPr>
        <p:txBody>
          <a:bodyPr/>
          <a:lstStyle/>
          <a:p>
            <a:pPr algn="ctr"/>
            <a:r>
              <a:rPr lang="en-US" b="1" dirty="0"/>
              <a:t>Brain Teaser Check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0484" y="4252830"/>
            <a:ext cx="10951029" cy="91614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If heart disease runs in my family, there’s no way to prevent developing it. </a:t>
            </a:r>
          </a:p>
          <a:p>
            <a:pPr algn="ctr"/>
            <a:endParaRPr lang="en-US" dirty="0"/>
          </a:p>
        </p:txBody>
      </p:sp>
      <p:pic>
        <p:nvPicPr>
          <p:cNvPr id="4" name="Picture 2" descr="101 Brain Teasers for Adults (with Answers) - Parade: Entertainment,  Recipes, Health, Life, Holidays">
            <a:extLst>
              <a:ext uri="{FF2B5EF4-FFF2-40B4-BE49-F238E27FC236}">
                <a16:creationId xmlns:a16="http://schemas.microsoft.com/office/drawing/2014/main" id="{7E58A4B7-190D-5B07-38E1-F260193A5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183" y="1492786"/>
            <a:ext cx="3559629" cy="222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C26B3A-DFB4-6689-7EF1-4994EDB73D3A}"/>
              </a:ext>
            </a:extLst>
          </p:cNvPr>
          <p:cNvSpPr/>
          <p:nvPr/>
        </p:nvSpPr>
        <p:spPr>
          <a:xfrm>
            <a:off x="3761993" y="4995952"/>
            <a:ext cx="466801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FALSE</a:t>
            </a:r>
            <a:endParaRPr lang="en-US" sz="115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2981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Title 1">
            <a:extLst>
              <a:ext uri="{FF2B5EF4-FFF2-40B4-BE49-F238E27FC236}">
                <a16:creationId xmlns:a16="http://schemas.microsoft.com/office/drawing/2014/main" id="{0E3B6E35-9F5F-4007-4B2A-45CFC0E52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400" y="0"/>
            <a:ext cx="6807200" cy="104839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Reducing Your Risk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CDD739C3-FEC0-AFBA-BDEB-BECC0FB7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87" y="1194887"/>
            <a:ext cx="9826226" cy="552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81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7521B-850D-2740-FB19-FF312EDA0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7545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/>
              <a:t>Hypertension (High Blood Pressure)</a:t>
            </a:r>
            <a:endParaRPr lang="en-VI" sz="4800" dirty="0"/>
          </a:p>
        </p:txBody>
      </p:sp>
      <p:pic>
        <p:nvPicPr>
          <p:cNvPr id="6" name="Picture 2" descr="Health problems caused by hypertension: stroke, cognitive decline, vision loss, heart attack, heart failure, pregnancy-related complications, kidney disease or failure, peripheral artery disease, and sexual dysfunction.">
            <a:extLst>
              <a:ext uri="{FF2B5EF4-FFF2-40B4-BE49-F238E27FC236}">
                <a16:creationId xmlns:a16="http://schemas.microsoft.com/office/drawing/2014/main" id="{0CE8A255-394C-C916-DCE3-B81BA17FF52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3722" y="2349660"/>
            <a:ext cx="6288368" cy="3144184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4E7C38-2AC0-7CA9-C687-33BC7F31F0EB}"/>
              </a:ext>
            </a:extLst>
          </p:cNvPr>
          <p:cNvSpPr txBox="1">
            <a:spLocks/>
          </p:cNvSpPr>
          <p:nvPr/>
        </p:nvSpPr>
        <p:spPr>
          <a:xfrm>
            <a:off x="2336157" y="377268"/>
            <a:ext cx="7062486" cy="920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i="1" dirty="0"/>
              <a:t>“The Silent Killer”</a:t>
            </a:r>
            <a:endParaRPr lang="en-VI" sz="3200" b="1" i="1" dirty="0"/>
          </a:p>
        </p:txBody>
      </p:sp>
      <p:pic>
        <p:nvPicPr>
          <p:cNvPr id="8" name="Picture 4" descr="Image result for hypertension complications">
            <a:extLst>
              <a:ext uri="{FF2B5EF4-FFF2-40B4-BE49-F238E27FC236}">
                <a16:creationId xmlns:a16="http://schemas.microsoft.com/office/drawing/2014/main" id="{60D666AB-CE56-ADB2-A77C-78039698E2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41767" y="2159735"/>
            <a:ext cx="4800600" cy="360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4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C424B-F1CB-70E7-8413-9A2172EE2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920188"/>
          </a:xfrm>
        </p:spPr>
        <p:txBody>
          <a:bodyPr anchor="b">
            <a:normAutofit/>
          </a:bodyPr>
          <a:lstStyle/>
          <a:p>
            <a:pPr algn="ctr"/>
            <a:r>
              <a:rPr lang="en-US" sz="4400" b="1" dirty="0"/>
              <a:t>Hypertension (High Blood Pressure)</a:t>
            </a:r>
            <a:endParaRPr lang="en-VI" sz="4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AE457-5930-9ED9-1759-EC2F263BD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2645" y="1499887"/>
            <a:ext cx="5635905" cy="3037390"/>
          </a:xfrm>
        </p:spPr>
        <p:txBody>
          <a:bodyPr>
            <a:normAutofit/>
          </a:bodyPr>
          <a:lstStyle/>
          <a:p>
            <a:r>
              <a:rPr lang="en-US" dirty="0"/>
              <a:t>Mainly caused by poor lifestyle choices</a:t>
            </a:r>
          </a:p>
          <a:p>
            <a:pPr lvl="1"/>
            <a:r>
              <a:rPr lang="en-US" dirty="0"/>
              <a:t>High Sodium/Salt Intake</a:t>
            </a:r>
          </a:p>
          <a:p>
            <a:r>
              <a:rPr lang="en-US" dirty="0"/>
              <a:t>How much salt is too much salt?  </a:t>
            </a:r>
          </a:p>
          <a:p>
            <a:pPr lvl="1"/>
            <a:r>
              <a:rPr lang="en-US" dirty="0"/>
              <a:t>Average daily consumption – 3,400 mg</a:t>
            </a:r>
          </a:p>
          <a:p>
            <a:pPr lvl="1"/>
            <a:r>
              <a:rPr lang="en-US" dirty="0"/>
              <a:t>Recommended – 2,400 mg (1 teaspoon)</a:t>
            </a:r>
          </a:p>
          <a:p>
            <a:r>
              <a:rPr lang="en-US" dirty="0"/>
              <a:t>Processed/can foods are high in sodium</a:t>
            </a:r>
          </a:p>
          <a:p>
            <a:endParaRPr lang="en-US" dirty="0"/>
          </a:p>
        </p:txBody>
      </p:sp>
      <p:pic>
        <p:nvPicPr>
          <p:cNvPr id="1028" name="Picture 4" descr="Maruchan Ramen Noodle Chicken Flavor Soup, 3 Oz">
            <a:extLst>
              <a:ext uri="{FF2B5EF4-FFF2-40B4-BE49-F238E27FC236}">
                <a16:creationId xmlns:a16="http://schemas.microsoft.com/office/drawing/2014/main" id="{4727767B-0D71-8FE0-DEDE-ABD53F675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0" r="1841" b="39240"/>
          <a:stretch/>
        </p:blipFill>
        <p:spPr bwMode="auto">
          <a:xfrm>
            <a:off x="1950394" y="4848828"/>
            <a:ext cx="8016311" cy="180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ruchan Ramen Noodle Chicken Flavor Soup, 3 Oz">
            <a:extLst>
              <a:ext uri="{FF2B5EF4-FFF2-40B4-BE49-F238E27FC236}">
                <a16:creationId xmlns:a16="http://schemas.microsoft.com/office/drawing/2014/main" id="{0E0EC45C-EBF9-9048-81D3-5465D2AF09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3" r="3029" b="10852"/>
          <a:stretch/>
        </p:blipFill>
        <p:spPr bwMode="auto">
          <a:xfrm>
            <a:off x="8434506" y="1499887"/>
            <a:ext cx="3232850" cy="264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3CAAF41-055A-3BAA-A2A0-597917FA1A2B}"/>
              </a:ext>
            </a:extLst>
          </p:cNvPr>
          <p:cNvCxnSpPr/>
          <p:nvPr/>
        </p:nvCxnSpPr>
        <p:spPr>
          <a:xfrm flipH="1">
            <a:off x="9120851" y="4271059"/>
            <a:ext cx="347240" cy="53243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708888EB-F3D7-3DE6-C3EB-EFE800D7DEDC}"/>
              </a:ext>
            </a:extLst>
          </p:cNvPr>
          <p:cNvSpPr/>
          <p:nvPr/>
        </p:nvSpPr>
        <p:spPr>
          <a:xfrm>
            <a:off x="3442915" y="6082748"/>
            <a:ext cx="2067339" cy="2703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BD2B65-38E0-999B-31DB-FC442E1DE411}"/>
              </a:ext>
            </a:extLst>
          </p:cNvPr>
          <p:cNvSpPr/>
          <p:nvPr/>
        </p:nvSpPr>
        <p:spPr>
          <a:xfrm>
            <a:off x="2027584" y="5462547"/>
            <a:ext cx="1614114" cy="6202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32925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16843"/>
            <a:ext cx="8686800" cy="916141"/>
          </a:xfrm>
        </p:spPr>
        <p:txBody>
          <a:bodyPr/>
          <a:lstStyle/>
          <a:p>
            <a:pPr algn="ctr"/>
            <a:r>
              <a:rPr lang="en-US" b="1" dirty="0"/>
              <a:t>Brain Teaser Check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0484" y="4252830"/>
            <a:ext cx="10951029" cy="91614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 would know if I have high blood pressure because there would be clear warning signs. </a:t>
            </a:r>
          </a:p>
          <a:p>
            <a:pPr algn="ctr"/>
            <a:endParaRPr lang="en-US" dirty="0"/>
          </a:p>
        </p:txBody>
      </p:sp>
      <p:pic>
        <p:nvPicPr>
          <p:cNvPr id="4" name="Picture 2" descr="101 Brain Teasers for Adults (with Answers) - Parade: Entertainment,  Recipes, Health, Life, Holidays">
            <a:extLst>
              <a:ext uri="{FF2B5EF4-FFF2-40B4-BE49-F238E27FC236}">
                <a16:creationId xmlns:a16="http://schemas.microsoft.com/office/drawing/2014/main" id="{7E58A4B7-190D-5B07-38E1-F260193A5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183" y="1492786"/>
            <a:ext cx="3559629" cy="222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C26B3A-DFB4-6689-7EF1-4994EDB73D3A}"/>
              </a:ext>
            </a:extLst>
          </p:cNvPr>
          <p:cNvSpPr/>
          <p:nvPr/>
        </p:nvSpPr>
        <p:spPr>
          <a:xfrm>
            <a:off x="3761993" y="4995952"/>
            <a:ext cx="466801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FALSE</a:t>
            </a:r>
            <a:endParaRPr lang="en-US" sz="115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5185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DECDC-248C-61CF-6B8F-CEB2504C9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18872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Heart Healthy Lifestyle</a:t>
            </a:r>
            <a:endParaRPr lang="en-VI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34570-8474-EAD8-155C-C8376A5D2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1701478"/>
            <a:ext cx="6340475" cy="49787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At least 150 min. of exercise/week</a:t>
            </a:r>
          </a:p>
          <a:p>
            <a:r>
              <a:rPr lang="en-US" dirty="0"/>
              <a:t>Quit smoking</a:t>
            </a:r>
          </a:p>
          <a:p>
            <a:r>
              <a:rPr lang="en-US" dirty="0"/>
              <a:t>Reduce alcohol consumption</a:t>
            </a:r>
          </a:p>
          <a:p>
            <a:r>
              <a:rPr lang="en-US" dirty="0"/>
              <a:t>Manage Stress</a:t>
            </a:r>
          </a:p>
          <a:p>
            <a:r>
              <a:rPr lang="en-US" dirty="0"/>
              <a:t>Consume more of the following</a:t>
            </a:r>
          </a:p>
          <a:p>
            <a:pPr lvl="1"/>
            <a:r>
              <a:rPr lang="en-US" dirty="0"/>
              <a:t>Fruits/vegetables</a:t>
            </a:r>
          </a:p>
          <a:p>
            <a:pPr lvl="1"/>
            <a:r>
              <a:rPr lang="en-US" dirty="0"/>
              <a:t>Whole grains &amp; fiber </a:t>
            </a:r>
          </a:p>
          <a:p>
            <a:pPr lvl="1"/>
            <a:r>
              <a:rPr lang="en-US" dirty="0"/>
              <a:t>Egg whites</a:t>
            </a:r>
          </a:p>
          <a:p>
            <a:pPr lvl="1"/>
            <a:r>
              <a:rPr lang="en-US" dirty="0"/>
              <a:t>Lean meats &amp; fish </a:t>
            </a:r>
          </a:p>
          <a:p>
            <a:pPr lvl="1"/>
            <a:r>
              <a:rPr lang="en-US" dirty="0"/>
              <a:t>Healthy Fats e.g., vegetable/canola/olive oil, avocado, nuts</a:t>
            </a:r>
          </a:p>
          <a:p>
            <a:pPr lvl="1"/>
            <a:r>
              <a:rPr lang="en-US" dirty="0"/>
              <a:t>Skim or fat-free milk</a:t>
            </a:r>
          </a:p>
          <a:p>
            <a:pPr lvl="1"/>
            <a:r>
              <a:rPr lang="en-US" dirty="0"/>
              <a:t>Grill, bake, roast, boil, steam or broil foods</a:t>
            </a:r>
          </a:p>
          <a:p>
            <a:pPr lvl="1"/>
            <a:r>
              <a:rPr lang="en-US" dirty="0"/>
              <a:t>Low salt and sugar foods</a:t>
            </a:r>
          </a:p>
          <a:p>
            <a:pPr lvl="2"/>
            <a:endParaRPr lang="en-VI" dirty="0"/>
          </a:p>
        </p:txBody>
      </p:sp>
      <p:pic>
        <p:nvPicPr>
          <p:cNvPr id="4" name="Picture 4" descr="Nutrients | Free Full-Text | The Role of Nutrition in Cardiovascular Disease:  Current Concepts and Trends">
            <a:extLst>
              <a:ext uri="{FF2B5EF4-FFF2-40B4-BE49-F238E27FC236}">
                <a16:creationId xmlns:a16="http://schemas.microsoft.com/office/drawing/2014/main" id="{5705B97D-6F95-41CE-F9C9-1C34CFC05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2402745"/>
            <a:ext cx="5395990" cy="304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39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00C36-2640-A5A0-8565-718469116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0748"/>
            <a:ext cx="10058400" cy="118872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Additional Tips</a:t>
            </a:r>
            <a:endParaRPr lang="en-VI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6ADA0-D5D5-5108-36A1-CBB701529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182" y="1905001"/>
            <a:ext cx="5790718" cy="4267200"/>
          </a:xfrm>
        </p:spPr>
        <p:txBody>
          <a:bodyPr/>
          <a:lstStyle/>
          <a:p>
            <a:r>
              <a:rPr lang="en-US" dirty="0"/>
              <a:t>Plate Method</a:t>
            </a:r>
          </a:p>
          <a:p>
            <a:r>
              <a:rPr lang="en-US" dirty="0"/>
              <a:t>USDA Food Nutrition Database</a:t>
            </a:r>
          </a:p>
          <a:p>
            <a:pPr lvl="1"/>
            <a:r>
              <a:rPr lang="en-VI" dirty="0"/>
              <a:t>https://fdc.nal.usda.gov/</a:t>
            </a:r>
          </a:p>
          <a:p>
            <a:r>
              <a:rPr lang="en-US" dirty="0"/>
              <a:t>Consult a Registered Dietitian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VI" dirty="0"/>
          </a:p>
        </p:txBody>
      </p:sp>
      <p:pic>
        <p:nvPicPr>
          <p:cNvPr id="4" name="Picture 2" descr="My Heart Healthy Plate | OHSU">
            <a:extLst>
              <a:ext uri="{FF2B5EF4-FFF2-40B4-BE49-F238E27FC236}">
                <a16:creationId xmlns:a16="http://schemas.microsoft.com/office/drawing/2014/main" id="{8433C0C2-0CFE-84A8-9EC3-91AA7228C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1655323"/>
            <a:ext cx="4752975" cy="476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73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644F3-179D-FC2F-8806-2C6FBF28C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1439"/>
            <a:ext cx="10058400" cy="118872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Screening &amp; Diagnosis </a:t>
            </a:r>
            <a:endParaRPr lang="en-VI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9DF88-4EF4-CD6D-D156-181E1410F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37" y="1905001"/>
            <a:ext cx="11123271" cy="4267200"/>
          </a:xfrm>
        </p:spPr>
        <p:txBody>
          <a:bodyPr/>
          <a:lstStyle/>
          <a:p>
            <a:r>
              <a:rPr lang="en-US" dirty="0"/>
              <a:t>Annual wellness exam to determine risk</a:t>
            </a:r>
          </a:p>
          <a:p>
            <a:r>
              <a:rPr lang="en-US" dirty="0"/>
              <a:t>Screening Tests</a:t>
            </a:r>
          </a:p>
          <a:p>
            <a:pPr lvl="1"/>
            <a:r>
              <a:rPr lang="en-US" dirty="0"/>
              <a:t>Electrocardiogram (EKG or ECG)</a:t>
            </a:r>
          </a:p>
          <a:p>
            <a:pPr lvl="1"/>
            <a:r>
              <a:rPr lang="en-US" dirty="0"/>
              <a:t>Echocardiogram</a:t>
            </a:r>
          </a:p>
          <a:p>
            <a:pPr lvl="1"/>
            <a:r>
              <a:rPr lang="en-US" dirty="0"/>
              <a:t>Exercise Stress Test </a:t>
            </a:r>
          </a:p>
          <a:p>
            <a:pPr lvl="1"/>
            <a:r>
              <a:rPr lang="en-US" dirty="0"/>
              <a:t>Chest X-Ray</a:t>
            </a:r>
          </a:p>
          <a:p>
            <a:pPr lvl="1"/>
            <a:r>
              <a:rPr lang="en-US" dirty="0"/>
              <a:t>Cardiac Catheterization </a:t>
            </a:r>
          </a:p>
          <a:p>
            <a:pPr lvl="1"/>
            <a:r>
              <a:rPr lang="en-US" dirty="0"/>
              <a:t>Coronary Angiogram </a:t>
            </a:r>
          </a:p>
          <a:p>
            <a:pPr lvl="1"/>
            <a:r>
              <a:rPr lang="en-US" dirty="0"/>
              <a:t>Coronary Artery Calcium Scan</a:t>
            </a:r>
          </a:p>
          <a:p>
            <a:endParaRPr lang="en-VI" dirty="0"/>
          </a:p>
        </p:txBody>
      </p:sp>
    </p:spTree>
    <p:extLst>
      <p:ext uri="{BB962C8B-B14F-4D97-AF65-F5344CB8AC3E}">
        <p14:creationId xmlns:p14="http://schemas.microsoft.com/office/powerpoint/2010/main" val="26638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02209"/>
            <a:ext cx="10058400" cy="118872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Topics of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041" y="1905000"/>
            <a:ext cx="8143301" cy="4530523"/>
          </a:xfrm>
        </p:spPr>
        <p:txBody>
          <a:bodyPr>
            <a:normAutofit/>
          </a:bodyPr>
          <a:lstStyle/>
          <a:p>
            <a:r>
              <a:rPr lang="en-US" dirty="0"/>
              <a:t>Definition of Terms</a:t>
            </a:r>
          </a:p>
          <a:p>
            <a:r>
              <a:rPr lang="en-US" dirty="0"/>
              <a:t>USVI Data</a:t>
            </a:r>
          </a:p>
          <a:p>
            <a:r>
              <a:rPr lang="en-US" dirty="0"/>
              <a:t>Symptoms</a:t>
            </a:r>
          </a:p>
          <a:p>
            <a:r>
              <a:rPr lang="en-US" dirty="0"/>
              <a:t>Risk Factors</a:t>
            </a:r>
          </a:p>
          <a:p>
            <a:r>
              <a:rPr lang="en-US" dirty="0"/>
              <a:t>Risk Reduction</a:t>
            </a:r>
          </a:p>
          <a:p>
            <a:r>
              <a:rPr lang="en-US" dirty="0"/>
              <a:t>Screening &amp; Diagnosis</a:t>
            </a:r>
          </a:p>
          <a:p>
            <a:r>
              <a:rPr lang="en-US" dirty="0"/>
              <a:t>Treatment</a:t>
            </a:r>
          </a:p>
          <a:p>
            <a:r>
              <a:rPr lang="en-US" dirty="0"/>
              <a:t>Rehabilitation</a:t>
            </a:r>
          </a:p>
        </p:txBody>
      </p:sp>
      <p:pic>
        <p:nvPicPr>
          <p:cNvPr id="4" name="Picture 2" descr="Image result for hypertension images">
            <a:extLst>
              <a:ext uri="{FF2B5EF4-FFF2-40B4-BE49-F238E27FC236}">
                <a16:creationId xmlns:a16="http://schemas.microsoft.com/office/drawing/2014/main" id="{EA5693FB-17A0-2AF6-CFD8-364D40FA5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26" b="93345" l="4762" r="929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202" y="2077152"/>
            <a:ext cx="4649593" cy="331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5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36C38-2149-BEE9-5918-D7DE437B4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0748"/>
            <a:ext cx="10058400" cy="118872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Treatment</a:t>
            </a:r>
            <a:endParaRPr lang="en-VI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995D8-BDD1-7955-3108-471EF36FD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35553"/>
            <a:ext cx="10058400" cy="4267200"/>
          </a:xfrm>
        </p:spPr>
        <p:txBody>
          <a:bodyPr/>
          <a:lstStyle/>
          <a:p>
            <a:r>
              <a:rPr lang="en-US" dirty="0"/>
              <a:t>Surgery</a:t>
            </a:r>
          </a:p>
          <a:p>
            <a:r>
              <a:rPr lang="en-US" dirty="0"/>
              <a:t>Lifestyle Changes</a:t>
            </a:r>
          </a:p>
          <a:p>
            <a:r>
              <a:rPr lang="en-US" dirty="0"/>
              <a:t>Medications</a:t>
            </a:r>
          </a:p>
          <a:p>
            <a:pPr lvl="1"/>
            <a:r>
              <a:rPr lang="en-US" dirty="0"/>
              <a:t>Take medications as prescribed</a:t>
            </a:r>
          </a:p>
          <a:p>
            <a:pPr lvl="1"/>
            <a:r>
              <a:rPr lang="en-US" dirty="0"/>
              <a:t>Do not stop taking medications without talking to your health care provider</a:t>
            </a:r>
          </a:p>
          <a:p>
            <a:pPr lvl="1"/>
            <a:r>
              <a:rPr lang="en-US" dirty="0"/>
              <a:t>Ask questions</a:t>
            </a:r>
            <a:endParaRPr lang="en-VI" dirty="0"/>
          </a:p>
        </p:txBody>
      </p:sp>
    </p:spTree>
    <p:extLst>
      <p:ext uri="{BB962C8B-B14F-4D97-AF65-F5344CB8AC3E}">
        <p14:creationId xmlns:p14="http://schemas.microsoft.com/office/powerpoint/2010/main" val="357319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E31AE-BE27-F92C-1A2E-31E644A7A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Cardiac Rehabilitation</a:t>
            </a:r>
            <a:endParaRPr lang="en-VI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95936-A65E-E28A-8197-4A60B1DF3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779" y="1905001"/>
            <a:ext cx="10857053" cy="4267200"/>
          </a:xfrm>
        </p:spPr>
        <p:txBody>
          <a:bodyPr/>
          <a:lstStyle/>
          <a:p>
            <a:r>
              <a:rPr lang="en-US" dirty="0"/>
              <a:t>Cardiac rehabilitation aids in recovery from a heart attack, heart failure, or any other heart problem that required surgery or medical care.</a:t>
            </a:r>
          </a:p>
          <a:p>
            <a:r>
              <a:rPr lang="en-US" dirty="0"/>
              <a:t>Reduces recurrence of a cardiac event and improves quality of life</a:t>
            </a:r>
          </a:p>
          <a:p>
            <a:r>
              <a:rPr lang="en-US" dirty="0"/>
              <a:t>Includes </a:t>
            </a:r>
          </a:p>
          <a:p>
            <a:pPr lvl="1"/>
            <a:r>
              <a:rPr lang="en-US" dirty="0"/>
              <a:t>Doctor-approved physical activity</a:t>
            </a:r>
          </a:p>
          <a:p>
            <a:pPr lvl="1"/>
            <a:r>
              <a:rPr lang="en-US" dirty="0"/>
              <a:t>Education about healthy living </a:t>
            </a:r>
          </a:p>
          <a:p>
            <a:pPr lvl="2"/>
            <a:r>
              <a:rPr lang="en-US" dirty="0"/>
              <a:t>Healthy eating; taking medications as prescribed; quitting smoking </a:t>
            </a:r>
          </a:p>
          <a:p>
            <a:pPr lvl="1"/>
            <a:r>
              <a:rPr lang="en-US" dirty="0"/>
              <a:t>Stress Reduction</a:t>
            </a:r>
          </a:p>
          <a:p>
            <a:endParaRPr lang="en-US" dirty="0"/>
          </a:p>
          <a:p>
            <a:endParaRPr lang="en-VI" dirty="0"/>
          </a:p>
        </p:txBody>
      </p:sp>
      <p:pic>
        <p:nvPicPr>
          <p:cNvPr id="4" name="Picture 2" descr="Cardiovascular Disease – A Public Health Crisis with Underutilized  Solutions | Amgen">
            <a:extLst>
              <a:ext uri="{FF2B5EF4-FFF2-40B4-BE49-F238E27FC236}">
                <a16:creationId xmlns:a16="http://schemas.microsoft.com/office/drawing/2014/main" id="{C75E1575-FC60-8742-465C-BBECAA63F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253" y="4038601"/>
            <a:ext cx="2691952" cy="140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53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16843"/>
            <a:ext cx="8686800" cy="916141"/>
          </a:xfrm>
        </p:spPr>
        <p:txBody>
          <a:bodyPr/>
          <a:lstStyle/>
          <a:p>
            <a:pPr algn="ctr"/>
            <a:r>
              <a:rPr lang="en-US" b="1" dirty="0"/>
              <a:t>Brain Teaser Check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0484" y="4252830"/>
            <a:ext cx="10951029" cy="91614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Persons who had a heart attack should avoid exercise. </a:t>
            </a:r>
          </a:p>
          <a:p>
            <a:pPr algn="ctr"/>
            <a:endParaRPr lang="en-US" dirty="0"/>
          </a:p>
        </p:txBody>
      </p:sp>
      <p:pic>
        <p:nvPicPr>
          <p:cNvPr id="4" name="Picture 2" descr="101 Brain Teasers for Adults (with Answers) - Parade: Entertainment,  Recipes, Health, Life, Holidays">
            <a:extLst>
              <a:ext uri="{FF2B5EF4-FFF2-40B4-BE49-F238E27FC236}">
                <a16:creationId xmlns:a16="http://schemas.microsoft.com/office/drawing/2014/main" id="{7E58A4B7-190D-5B07-38E1-F260193A5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183" y="1492786"/>
            <a:ext cx="3559629" cy="222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C26B3A-DFB4-6689-7EF1-4994EDB73D3A}"/>
              </a:ext>
            </a:extLst>
          </p:cNvPr>
          <p:cNvSpPr/>
          <p:nvPr/>
        </p:nvSpPr>
        <p:spPr>
          <a:xfrm>
            <a:off x="3761993" y="4995952"/>
            <a:ext cx="466801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FALSE</a:t>
            </a:r>
            <a:endParaRPr lang="en-US" sz="115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3715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B4EB6-69EF-8138-7B5C-29EC123BF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5B5A36-184D-30FF-E470-895D00194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I"/>
          </a:p>
        </p:txBody>
      </p:sp>
      <p:pic>
        <p:nvPicPr>
          <p:cNvPr id="4" name="Coronary Artery Disease Animation">
            <a:hlinkClick r:id="" action="ppaction://media"/>
            <a:extLst>
              <a:ext uri="{FF2B5EF4-FFF2-40B4-BE49-F238E27FC236}">
                <a16:creationId xmlns:a16="http://schemas.microsoft.com/office/drawing/2014/main" id="{34881B9C-C194-3132-3029-50A3AA4B10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143" y="277393"/>
            <a:ext cx="11205713" cy="630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1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Text: Self-care isn't vanity, it's sanity. Find a few minutes each day to laugh, breathe deeply. stretch, walk briskly, or dance. Relieving stress is part of self-care and helps keep #OurHearts healthy.">
            <a:extLst>
              <a:ext uri="{FF2B5EF4-FFF2-40B4-BE49-F238E27FC236}">
                <a16:creationId xmlns:a16="http://schemas.microsoft.com/office/drawing/2014/main" id="{67C1CD28-0124-5A1B-D38B-A083D822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78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49A10-C4AE-F15F-7A2D-1EA2EE798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References</a:t>
            </a:r>
            <a:endParaRPr lang="en-VI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A0955-500F-0EEB-B15A-A31AA1FEC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744" y="1905001"/>
            <a:ext cx="11795760" cy="4267200"/>
          </a:xfrm>
        </p:spPr>
        <p:txBody>
          <a:bodyPr>
            <a:normAutofit fontScale="85000" lnSpcReduction="10000"/>
          </a:bodyPr>
          <a:lstStyle/>
          <a:p>
            <a:r>
              <a:rPr lang="en-US" sz="1800" dirty="0"/>
              <a:t>American Heart Association. (2017, May 31). What is cardiovascular disease? Retrieved from </a:t>
            </a:r>
            <a:r>
              <a:rPr lang="en-US" sz="1800" dirty="0">
                <a:hlinkClick r:id="rId2"/>
              </a:rPr>
              <a:t>https://www.heart.org/en/health-topics/consumer-healthcare/what-is-cardiovascular-disease</a:t>
            </a:r>
            <a:endParaRPr lang="en-US" sz="1800" dirty="0"/>
          </a:p>
          <a:p>
            <a:r>
              <a:rPr lang="en-US" sz="1800" dirty="0"/>
              <a:t>American Heart Association. (2021, November 1). How much sodium should I eat per day? Retrieved from </a:t>
            </a:r>
            <a:r>
              <a:rPr lang="en-US" sz="1800" dirty="0">
                <a:hlinkClick r:id="rId3"/>
              </a:rPr>
              <a:t>https://www.heart.org/en/healthy-living/healthy-eating/eat-smart/sodium/how-much-sodium-should-i-eat-per-day</a:t>
            </a:r>
            <a:r>
              <a:rPr lang="en-US" sz="1800" dirty="0"/>
              <a:t> </a:t>
            </a:r>
          </a:p>
          <a:p>
            <a:r>
              <a:rPr lang="en-US" sz="1800" dirty="0"/>
              <a:t>Centers for Disease Control and Prevention. (2023, April 14). Heart disease. Retrieved from </a:t>
            </a:r>
            <a:r>
              <a:rPr lang="en-US" sz="1800" dirty="0">
                <a:hlinkClick r:id="rId4"/>
              </a:rPr>
              <a:t>https://www.cdc.gov/heartdisease/index.htm</a:t>
            </a:r>
            <a:endParaRPr lang="en-US" sz="1800" dirty="0"/>
          </a:p>
          <a:p>
            <a:r>
              <a:rPr lang="en-US" sz="1800" dirty="0"/>
              <a:t>Medline Plus. (2022, September 2). Heart diseases. Retrieved from </a:t>
            </a:r>
            <a:r>
              <a:rPr lang="en-US" sz="1800" dirty="0">
                <a:hlinkClick r:id="rId5"/>
              </a:rPr>
              <a:t>https://medlineplus.gov/heartdiseases.html</a:t>
            </a:r>
            <a:r>
              <a:rPr lang="en-US" sz="1800" dirty="0"/>
              <a:t> </a:t>
            </a:r>
          </a:p>
          <a:p>
            <a:r>
              <a:rPr lang="en-US" sz="1800" dirty="0"/>
              <a:t>National Heart Lung and Blood Institute. (2021, October). Know the difference fact sheet. Retrieved from </a:t>
            </a:r>
            <a:r>
              <a:rPr lang="en-US" sz="1800" dirty="0">
                <a:hlinkClick r:id="rId6"/>
              </a:rPr>
              <a:t>https://www.nhlbi.nih.gov/resources/know-differences-cardiovascular-disease-heart-disease-coronary-heart-disease</a:t>
            </a:r>
            <a:endParaRPr lang="en-US" sz="1800" dirty="0"/>
          </a:p>
          <a:p>
            <a:r>
              <a:rPr lang="en-US" sz="1800" dirty="0"/>
              <a:t>U.S. Census Bureau. (2022, October 20). 2020 island areas censuses data on demographic, social, economic and housing characteristics now available for the U.S. Virgin Islands. Retrieved from </a:t>
            </a:r>
            <a:r>
              <a:rPr lang="en-US" sz="1800" dirty="0">
                <a:hlinkClick r:id="rId7"/>
              </a:rPr>
              <a:t>https://www.census.gov/newsroom/press-releases/2022/2020-island-areas-us-virgin-islands.html#:~:text=In%202020%2C%20the%20U.S.%20Virgin,on%20racial%20and%20ethnic%20composition</a:t>
            </a:r>
            <a:endParaRPr lang="en-US" sz="1800" dirty="0"/>
          </a:p>
          <a:p>
            <a:r>
              <a:rPr lang="en-US" sz="1800" dirty="0"/>
              <a:t>U.S. Department of Agriculture. (2023). Food Data Central. Retrieved from </a:t>
            </a:r>
            <a:r>
              <a:rPr lang="en-US" sz="1800" dirty="0">
                <a:hlinkClick r:id="rId8"/>
              </a:rPr>
              <a:t>https://fdc.nal.usda.gov/</a:t>
            </a:r>
            <a:r>
              <a:rPr lang="en-US" sz="1800" dirty="0"/>
              <a:t> </a:t>
            </a:r>
          </a:p>
          <a:p>
            <a:r>
              <a:rPr lang="en-US" sz="1800" dirty="0"/>
              <a:t>World Health Organization. (2021, June 11). Cardiovascular diseases (CVDs). Retrieved from </a:t>
            </a:r>
            <a:r>
              <a:rPr lang="en-US" sz="1800" dirty="0">
                <a:hlinkClick r:id="rId9"/>
              </a:rPr>
              <a:t>https://www.who.int/news-room/fact-sheets/detail/cardiovascular-diseases-(cvds)</a:t>
            </a:r>
            <a:endParaRPr lang="en-US" sz="1800" dirty="0"/>
          </a:p>
          <a:p>
            <a:endParaRPr lang="en-US" sz="1800" dirty="0"/>
          </a:p>
          <a:p>
            <a:endParaRPr lang="en-VI" sz="1800" dirty="0"/>
          </a:p>
        </p:txBody>
      </p:sp>
    </p:spTree>
    <p:extLst>
      <p:ext uri="{BB962C8B-B14F-4D97-AF65-F5344CB8AC3E}">
        <p14:creationId xmlns:p14="http://schemas.microsoft.com/office/powerpoint/2010/main" val="220819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Download Thank You Button Heart Royalty-Free Stock Illustration Image -  Pixabay">
            <a:extLst>
              <a:ext uri="{FF2B5EF4-FFF2-40B4-BE49-F238E27FC236}">
                <a16:creationId xmlns:a16="http://schemas.microsoft.com/office/drawing/2014/main" id="{B4C19D5E-45CD-2C74-DB0D-E02E59EB1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56" y="-4465"/>
            <a:ext cx="11879483" cy="627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538C53-8BB3-0C90-8A1C-02536DB97053}"/>
              </a:ext>
            </a:extLst>
          </p:cNvPr>
          <p:cNvSpPr txBox="1"/>
          <p:nvPr/>
        </p:nvSpPr>
        <p:spPr>
          <a:xfrm>
            <a:off x="3919986" y="5811734"/>
            <a:ext cx="43520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Email address: lyna.fredericks@doh.vi.gov</a:t>
            </a:r>
          </a:p>
          <a:p>
            <a:r>
              <a:rPr lang="en-US" dirty="0"/>
              <a:t>Phone Number: 340-774-7477 Ext. 5675</a:t>
            </a:r>
          </a:p>
          <a:p>
            <a:endParaRPr lang="en-VI" dirty="0"/>
          </a:p>
        </p:txBody>
      </p:sp>
    </p:spTree>
    <p:extLst>
      <p:ext uri="{BB962C8B-B14F-4D97-AF65-F5344CB8AC3E}">
        <p14:creationId xmlns:p14="http://schemas.microsoft.com/office/powerpoint/2010/main" val="408074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Brain Teasers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95300"/>
            <a:ext cx="5410201" cy="59817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There is a difference between cardiovascular disease, heart disease, and coronary heart disease.</a:t>
            </a:r>
          </a:p>
          <a:p>
            <a:r>
              <a:rPr lang="en-US" dirty="0"/>
              <a:t>I will know when I’m having a heart attack because, I’ll have chest pain. </a:t>
            </a:r>
          </a:p>
          <a:p>
            <a:r>
              <a:rPr lang="en-US" dirty="0"/>
              <a:t>If heart disease runs in my family, there’s no way to prevent developing it. </a:t>
            </a:r>
          </a:p>
          <a:p>
            <a:r>
              <a:rPr lang="en-US" dirty="0"/>
              <a:t>Persons under age 25 are not affected by heart disease. </a:t>
            </a:r>
          </a:p>
          <a:p>
            <a:r>
              <a:rPr lang="en-US" dirty="0"/>
              <a:t>I would know if I have high blood pressure because there would be clear warning signs. </a:t>
            </a:r>
          </a:p>
          <a:p>
            <a:r>
              <a:rPr lang="en-US" dirty="0"/>
              <a:t>Persons who had a heart attack should avoid exercise.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3388" y="4919472"/>
            <a:ext cx="4663440" cy="1188720"/>
          </a:xfrm>
        </p:spPr>
        <p:txBody>
          <a:bodyPr>
            <a:normAutofit/>
          </a:bodyPr>
          <a:lstStyle/>
          <a:p>
            <a:r>
              <a:rPr lang="en-US" sz="2800" dirty="0"/>
              <a:t>True or False??</a:t>
            </a:r>
          </a:p>
        </p:txBody>
      </p:sp>
      <p:pic>
        <p:nvPicPr>
          <p:cNvPr id="2050" name="Picture 2" descr="101 Brain Teasers for Adults (with Answers) - Parade: Entertainment,  Recipes, Health, Life, Holidays">
            <a:extLst>
              <a:ext uri="{FF2B5EF4-FFF2-40B4-BE49-F238E27FC236}">
                <a16:creationId xmlns:a16="http://schemas.microsoft.com/office/drawing/2014/main" id="{9EEE3ADE-E8C2-A568-363F-7F3FAD85F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132" y="762000"/>
            <a:ext cx="4685211" cy="292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93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2E49D-2DE1-9CEA-3449-294463B80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143219"/>
            <a:ext cx="10058400" cy="957366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Cardiovascular Disease</a:t>
            </a:r>
            <a:endParaRPr lang="en-VI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1BD47-5613-A9CE-764C-E6A5BFB80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4622" y="1266021"/>
            <a:ext cx="11702426" cy="4784557"/>
          </a:xfrm>
        </p:spPr>
        <p:txBody>
          <a:bodyPr/>
          <a:lstStyle/>
          <a:p>
            <a:r>
              <a:rPr lang="en-US" dirty="0"/>
              <a:t>Umbrella term that includes all types of diseases that affect the heart or blood vessels</a:t>
            </a:r>
          </a:p>
          <a:p>
            <a:r>
              <a:rPr lang="en-US" dirty="0"/>
              <a:t>Common Types of Cardiovascular Disease</a:t>
            </a:r>
          </a:p>
          <a:p>
            <a:pPr lvl="1"/>
            <a:r>
              <a:rPr lang="en-US" dirty="0"/>
              <a:t>Heart Disease – a variety of conditions that affect the heart’s structure and function</a:t>
            </a:r>
          </a:p>
          <a:p>
            <a:pPr lvl="1"/>
            <a:r>
              <a:rPr lang="en-US" dirty="0"/>
              <a:t>Stroke – blood vessels in the brain are blocked or burst</a:t>
            </a:r>
          </a:p>
          <a:p>
            <a:pPr lvl="1"/>
            <a:r>
              <a:rPr lang="en-US" dirty="0"/>
              <a:t>Arrythmia – irregular heart rhythm </a:t>
            </a:r>
          </a:p>
          <a:p>
            <a:pPr lvl="1"/>
            <a:r>
              <a:rPr lang="en-US" dirty="0"/>
              <a:t>Heart Failure – heart can’t pump enough blood to meet the body’s needs</a:t>
            </a:r>
          </a:p>
          <a:p>
            <a:pPr lvl="1"/>
            <a:r>
              <a:rPr lang="en-US" dirty="0"/>
              <a:t>Cardiomyopathy – enlarged or stiff heart muscle</a:t>
            </a:r>
          </a:p>
          <a:p>
            <a:endParaRPr lang="en-VI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5C0FCC-837F-1ADA-9DB7-9644C8AC04B7}"/>
              </a:ext>
            </a:extLst>
          </p:cNvPr>
          <p:cNvGrpSpPr/>
          <p:nvPr/>
        </p:nvGrpSpPr>
        <p:grpSpPr>
          <a:xfrm>
            <a:off x="5898153" y="4025496"/>
            <a:ext cx="6230715" cy="2738391"/>
            <a:chOff x="5898153" y="4025496"/>
            <a:chExt cx="6230715" cy="273839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B21CABE-1997-B84D-A712-178A9A9F760E}"/>
                </a:ext>
              </a:extLst>
            </p:cNvPr>
            <p:cNvGrpSpPr/>
            <p:nvPr/>
          </p:nvGrpSpPr>
          <p:grpSpPr>
            <a:xfrm>
              <a:off x="5898153" y="4025496"/>
              <a:ext cx="6230715" cy="2738391"/>
              <a:chOff x="5898153" y="4025496"/>
              <a:chExt cx="6230715" cy="2738391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85607B6-CA2A-ACA3-2CA4-FADC95A184C2}"/>
                  </a:ext>
                </a:extLst>
              </p:cNvPr>
              <p:cNvGrpSpPr/>
              <p:nvPr/>
            </p:nvGrpSpPr>
            <p:grpSpPr>
              <a:xfrm>
                <a:off x="5898153" y="4025496"/>
                <a:ext cx="6230715" cy="2738391"/>
                <a:chOff x="2579382" y="3040655"/>
                <a:chExt cx="6674787" cy="3101248"/>
              </a:xfrm>
            </p:grpSpPr>
            <p:pic>
              <p:nvPicPr>
                <p:cNvPr id="5" name="Picture 4" descr="Heart Disease Stock Illustrations – 57,421 Heart Disease Stock  Illustrations, Vectors &amp; Clipart - Dreamstime">
                  <a:extLst>
                    <a:ext uri="{FF2B5EF4-FFF2-40B4-BE49-F238E27FC236}">
                      <a16:creationId xmlns:a16="http://schemas.microsoft.com/office/drawing/2014/main" id="{A1C90888-8C03-D33D-9713-3712BB9E44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4779" r="18611"/>
                <a:stretch/>
              </p:blipFill>
              <p:spPr bwMode="auto">
                <a:xfrm>
                  <a:off x="2579382" y="3040655"/>
                  <a:ext cx="6674787" cy="31012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E8A49389-1C8F-6131-A919-ED7FFC3FD30E}"/>
                    </a:ext>
                  </a:extLst>
                </p:cNvPr>
                <p:cNvSpPr/>
                <p:nvPr/>
              </p:nvSpPr>
              <p:spPr>
                <a:xfrm>
                  <a:off x="8703325" y="3040655"/>
                  <a:ext cx="550844" cy="14432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I"/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3F6130D-B9DC-38EF-D4D3-D315AA57C016}"/>
                  </a:ext>
                </a:extLst>
              </p:cNvPr>
              <p:cNvSpPr/>
              <p:nvPr/>
            </p:nvSpPr>
            <p:spPr>
              <a:xfrm>
                <a:off x="12011587" y="5228283"/>
                <a:ext cx="45719" cy="795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I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507BE75-2DE0-31A0-DEFA-B3A82EF26DBD}"/>
                </a:ext>
              </a:extLst>
            </p:cNvPr>
            <p:cNvSpPr/>
            <p:nvPr/>
          </p:nvSpPr>
          <p:spPr>
            <a:xfrm>
              <a:off x="11918556" y="6510583"/>
              <a:ext cx="210312" cy="173736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I" dirty="0"/>
            </a:p>
          </p:txBody>
        </p:sp>
      </p:grpSp>
    </p:spTree>
    <p:extLst>
      <p:ext uri="{BB962C8B-B14F-4D97-AF65-F5344CB8AC3E}">
        <p14:creationId xmlns:p14="http://schemas.microsoft.com/office/powerpoint/2010/main" val="45204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78AE5-7F07-7F38-0355-34932B849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44642"/>
            <a:ext cx="10058400" cy="118872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Heart Disease </a:t>
            </a:r>
            <a:endParaRPr lang="en-VI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0A045-B096-0AF2-96D0-D6F80E0F3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06602"/>
            <a:ext cx="10972800" cy="4267200"/>
          </a:xfrm>
        </p:spPr>
        <p:txBody>
          <a:bodyPr/>
          <a:lstStyle/>
          <a:p>
            <a:r>
              <a:rPr lang="en-US" dirty="0"/>
              <a:t>A type of Cardiovascular Disease</a:t>
            </a:r>
          </a:p>
          <a:p>
            <a:r>
              <a:rPr lang="en-US" dirty="0"/>
              <a:t>Heart Disease is leading cause of death globally, nationally, and locally.</a:t>
            </a:r>
          </a:p>
          <a:p>
            <a:r>
              <a:rPr lang="en-US" dirty="0"/>
              <a:t>Includes numerous heart conditions</a:t>
            </a:r>
          </a:p>
          <a:p>
            <a:pPr lvl="1"/>
            <a:r>
              <a:rPr lang="en-US" dirty="0"/>
              <a:t>Coronary Artery Disease or Coronary Heart Disease – most common type</a:t>
            </a:r>
          </a:p>
          <a:p>
            <a:pPr lvl="1"/>
            <a:r>
              <a:rPr lang="en-US" dirty="0"/>
              <a:t>Angina – chest pain or discomfort</a:t>
            </a:r>
          </a:p>
          <a:p>
            <a:pPr lvl="1"/>
            <a:r>
              <a:rPr lang="en-US" dirty="0"/>
              <a:t>Heart Attack – lack of blood to the heart muscle</a:t>
            </a:r>
          </a:p>
          <a:p>
            <a:pPr lvl="1"/>
            <a:r>
              <a:rPr lang="en-US" dirty="0"/>
              <a:t>Congenital Heart Disease – hearth conditions present at birth</a:t>
            </a:r>
          </a:p>
          <a:p>
            <a:endParaRPr lang="en-US" dirty="0"/>
          </a:p>
          <a:p>
            <a:pPr lvl="1"/>
            <a:endParaRPr lang="en-VI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0C1AB8-EB44-BE87-B0C7-61D92F45D176}"/>
              </a:ext>
            </a:extLst>
          </p:cNvPr>
          <p:cNvGrpSpPr/>
          <p:nvPr/>
        </p:nvGrpSpPr>
        <p:grpSpPr>
          <a:xfrm>
            <a:off x="609600" y="4396262"/>
            <a:ext cx="10867375" cy="2331109"/>
            <a:chOff x="609600" y="4396262"/>
            <a:chExt cx="10867375" cy="2331109"/>
          </a:xfrm>
        </p:grpSpPr>
        <p:pic>
          <p:nvPicPr>
            <p:cNvPr id="10242" name="Picture 2" descr="Infographic of Coronary Artery Disease">
              <a:extLst>
                <a:ext uri="{FF2B5EF4-FFF2-40B4-BE49-F238E27FC236}">
                  <a16:creationId xmlns:a16="http://schemas.microsoft.com/office/drawing/2014/main" id="{74DD1E86-59DF-C3EE-E69E-00D76E1496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67" r="2094"/>
            <a:stretch/>
          </p:blipFill>
          <p:spPr bwMode="auto">
            <a:xfrm>
              <a:off x="609600" y="4441371"/>
              <a:ext cx="10867375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90F171-3E13-4A71-9149-4B8A0EFAEEB7}"/>
                </a:ext>
              </a:extLst>
            </p:cNvPr>
            <p:cNvSpPr txBox="1"/>
            <p:nvPr/>
          </p:nvSpPr>
          <p:spPr>
            <a:xfrm>
              <a:off x="1828801" y="4408322"/>
              <a:ext cx="1658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>
                  <a:solidFill>
                    <a:schemeClr val="tx2"/>
                  </a:solidFill>
                </a:rPr>
                <a:t>Healthy Heart</a:t>
              </a:r>
              <a:endParaRPr lang="en-VI" b="1" u="sng" dirty="0">
                <a:solidFill>
                  <a:schemeClr val="tx2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166B1C8-AD38-4CA2-6D51-001F2B9E6ED9}"/>
                </a:ext>
              </a:extLst>
            </p:cNvPr>
            <p:cNvSpPr txBox="1"/>
            <p:nvPr/>
          </p:nvSpPr>
          <p:spPr>
            <a:xfrm>
              <a:off x="5578255" y="4408322"/>
              <a:ext cx="930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>
                  <a:solidFill>
                    <a:schemeClr val="tx2"/>
                  </a:solidFill>
                </a:rPr>
                <a:t>Angina</a:t>
              </a:r>
              <a:endParaRPr lang="en-VI" b="1" u="sng" dirty="0">
                <a:solidFill>
                  <a:schemeClr val="tx2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EA3876-6944-34E3-665E-C0C371B8AD72}"/>
                </a:ext>
              </a:extLst>
            </p:cNvPr>
            <p:cNvSpPr txBox="1"/>
            <p:nvPr/>
          </p:nvSpPr>
          <p:spPr>
            <a:xfrm>
              <a:off x="8840153" y="4396262"/>
              <a:ext cx="1523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>
                  <a:solidFill>
                    <a:schemeClr val="tx2"/>
                  </a:solidFill>
                </a:rPr>
                <a:t>Heart Attack</a:t>
              </a:r>
              <a:endParaRPr lang="en-VI" b="1" u="sng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502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16843"/>
            <a:ext cx="8686800" cy="916141"/>
          </a:xfrm>
        </p:spPr>
        <p:txBody>
          <a:bodyPr/>
          <a:lstStyle/>
          <a:p>
            <a:pPr algn="ctr"/>
            <a:r>
              <a:rPr lang="en-US" b="1" dirty="0"/>
              <a:t>Brain Teaser Check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0484" y="4252830"/>
            <a:ext cx="10951029" cy="91614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There is a difference between cardiovascular disease, heart disease, and coronary heart disease.</a:t>
            </a:r>
          </a:p>
          <a:p>
            <a:pPr algn="ctr"/>
            <a:endParaRPr lang="en-US" dirty="0"/>
          </a:p>
        </p:txBody>
      </p:sp>
      <p:pic>
        <p:nvPicPr>
          <p:cNvPr id="4" name="Picture 2" descr="101 Brain Teasers for Adults (with Answers) - Parade: Entertainment,  Recipes, Health, Life, Holidays">
            <a:extLst>
              <a:ext uri="{FF2B5EF4-FFF2-40B4-BE49-F238E27FC236}">
                <a16:creationId xmlns:a16="http://schemas.microsoft.com/office/drawing/2014/main" id="{7E58A4B7-190D-5B07-38E1-F260193A5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183" y="1580523"/>
            <a:ext cx="3559629" cy="222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C26B3A-DFB4-6689-7EF1-4994EDB73D3A}"/>
              </a:ext>
            </a:extLst>
          </p:cNvPr>
          <p:cNvSpPr/>
          <p:nvPr/>
        </p:nvSpPr>
        <p:spPr>
          <a:xfrm>
            <a:off x="3761993" y="4995952"/>
            <a:ext cx="466801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129446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6678"/>
            <a:ext cx="10058400" cy="11887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/>
              <a:t>What does this mean for Virgin Islanders?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7954" y="1826774"/>
            <a:ext cx="8537943" cy="4271963"/>
          </a:xfrm>
        </p:spPr>
        <p:txBody>
          <a:bodyPr/>
          <a:lstStyle/>
          <a:p>
            <a:r>
              <a:rPr lang="en-US" dirty="0"/>
              <a:t>2021 Heart Disease Death Rate: 167.2 per 100,000 population </a:t>
            </a:r>
          </a:p>
          <a:p>
            <a:r>
              <a:rPr lang="en-US" dirty="0"/>
              <a:t>USVI population: 87,146 (2020 Census Data)</a:t>
            </a:r>
          </a:p>
          <a:p>
            <a:r>
              <a:rPr lang="en-US" dirty="0"/>
              <a:t>~ 146 persons died from heart disease in the USVI in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B3B7F1-339E-B1F9-0AB0-8AC10337D80C}"/>
              </a:ext>
            </a:extLst>
          </p:cNvPr>
          <p:cNvSpPr txBox="1"/>
          <p:nvPr/>
        </p:nvSpPr>
        <p:spPr>
          <a:xfrm>
            <a:off x="3473581" y="6311559"/>
            <a:ext cx="5244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Data Source: USVI Bureau of National Vital Statistics</a:t>
            </a:r>
          </a:p>
        </p:txBody>
      </p:sp>
    </p:spTree>
    <p:extLst>
      <p:ext uri="{BB962C8B-B14F-4D97-AF65-F5344CB8AC3E}">
        <p14:creationId xmlns:p14="http://schemas.microsoft.com/office/powerpoint/2010/main" val="157050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57DB9-5910-1FBE-7B07-B2E36DD71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20337"/>
            <a:ext cx="10058400" cy="808638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Symptoms</a:t>
            </a:r>
            <a:endParaRPr lang="en-VI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3D47A-E114-849D-C210-A063B34563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602" y="1494713"/>
            <a:ext cx="11614795" cy="53552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Heart Attack</a:t>
            </a:r>
          </a:p>
          <a:p>
            <a:pPr lvl="1"/>
            <a:r>
              <a:rPr lang="en-US" dirty="0"/>
              <a:t>Chest pain/discomfort; upper back, arm, or neck pain; indigestion; heartburn; nausea or vomiting; extreme fatigue; dizziness; shortness of breath</a:t>
            </a:r>
          </a:p>
          <a:p>
            <a:r>
              <a:rPr lang="en-US" dirty="0"/>
              <a:t>Arrhythmia </a:t>
            </a:r>
          </a:p>
          <a:p>
            <a:pPr lvl="1"/>
            <a:r>
              <a:rPr lang="en-US" dirty="0"/>
              <a:t>Fluttery feelings in the chest (palpitations)</a:t>
            </a:r>
          </a:p>
          <a:p>
            <a:r>
              <a:rPr lang="en-US" dirty="0"/>
              <a:t>Heart Failure</a:t>
            </a:r>
          </a:p>
          <a:p>
            <a:pPr lvl="1"/>
            <a:r>
              <a:rPr lang="en-US" dirty="0"/>
              <a:t>Shortness of breath; fatigue; swelling of the feet, ankles, legs, abdomen, or neck veins</a:t>
            </a:r>
          </a:p>
          <a:p>
            <a:r>
              <a:rPr lang="en-US" dirty="0"/>
              <a:t>Angina</a:t>
            </a:r>
          </a:p>
          <a:p>
            <a:pPr lvl="1"/>
            <a:r>
              <a:rPr lang="en-US" dirty="0"/>
              <a:t>Pain/discomfort in chest, arms or shoulder; weakness; light-headedness; nausea; cold sweat; shortness of breath</a:t>
            </a:r>
          </a:p>
          <a:p>
            <a:r>
              <a:rPr lang="en-US" dirty="0"/>
              <a:t>Stroke</a:t>
            </a:r>
          </a:p>
          <a:p>
            <a:pPr lvl="1"/>
            <a:r>
              <a:rPr lang="en-US" dirty="0"/>
              <a:t>Sudden numbness/weakness in face, arm, or leg; sudden severe headache; sudden trouble walking, speaking, or seeing; dizziness; loss of balance</a:t>
            </a:r>
          </a:p>
        </p:txBody>
      </p:sp>
      <p:pic>
        <p:nvPicPr>
          <p:cNvPr id="4100" name="Picture 4" descr="How to Identify the Signs of a Heart Attack - Bajaj Markets">
            <a:extLst>
              <a:ext uri="{FF2B5EF4-FFF2-40B4-BE49-F238E27FC236}">
                <a16:creationId xmlns:a16="http://schemas.microsoft.com/office/drawing/2014/main" id="{E5136F15-8E70-1BF0-B57C-8F2CC63B8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00" y="7988"/>
            <a:ext cx="3162300" cy="167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84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16843"/>
            <a:ext cx="8686800" cy="916141"/>
          </a:xfrm>
        </p:spPr>
        <p:txBody>
          <a:bodyPr/>
          <a:lstStyle/>
          <a:p>
            <a:pPr algn="ctr"/>
            <a:r>
              <a:rPr lang="en-US" dirty="0"/>
              <a:t>Brain Teaser Check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0484" y="4252830"/>
            <a:ext cx="10951029" cy="91614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 will know when I’m having a heart attack because, I’ll have chest pain. </a:t>
            </a:r>
          </a:p>
          <a:p>
            <a:pPr algn="ctr"/>
            <a:endParaRPr lang="en-US" dirty="0"/>
          </a:p>
        </p:txBody>
      </p:sp>
      <p:pic>
        <p:nvPicPr>
          <p:cNvPr id="4" name="Picture 2" descr="101 Brain Teasers for Adults (with Answers) - Parade: Entertainment,  Recipes, Health, Life, Holidays">
            <a:extLst>
              <a:ext uri="{FF2B5EF4-FFF2-40B4-BE49-F238E27FC236}">
                <a16:creationId xmlns:a16="http://schemas.microsoft.com/office/drawing/2014/main" id="{7E58A4B7-190D-5B07-38E1-F260193A5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183" y="1492786"/>
            <a:ext cx="3559629" cy="222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C26B3A-DFB4-6689-7EF1-4994EDB73D3A}"/>
              </a:ext>
            </a:extLst>
          </p:cNvPr>
          <p:cNvSpPr/>
          <p:nvPr/>
        </p:nvSpPr>
        <p:spPr>
          <a:xfrm>
            <a:off x="3761993" y="4995952"/>
            <a:ext cx="466801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FALSE</a:t>
            </a:r>
            <a:endParaRPr lang="en-US" sz="115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1170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Cherry Blossom 16x9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117.potx" id="{A8D831F9-2DA4-4700-B230-431725864604}" vid="{ED9A2A59-32A4-4461-8593-D9E87F204B18}"/>
    </a:ext>
  </a:extLst>
</a:theme>
</file>

<file path=ppt/theme/theme2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Cherry blossom nature presentation (widescreen)</Template>
  <TotalTime>1447</TotalTime>
  <Words>1145</Words>
  <Application>Microsoft Office PowerPoint</Application>
  <PresentationFormat>Widescreen</PresentationFormat>
  <Paragraphs>148</Paragraphs>
  <Slides>26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Arial Narrow</vt:lpstr>
      <vt:lpstr>Cambria</vt:lpstr>
      <vt:lpstr>Cherry Blossom 16x9</vt:lpstr>
      <vt:lpstr>Cardiovascular Health: A Heart-to-Heart Talk</vt:lpstr>
      <vt:lpstr>Topics of Discussion</vt:lpstr>
      <vt:lpstr>Brain Teasers </vt:lpstr>
      <vt:lpstr>Cardiovascular Disease</vt:lpstr>
      <vt:lpstr>Heart Disease </vt:lpstr>
      <vt:lpstr>Brain Teaser Check</vt:lpstr>
      <vt:lpstr>What does this mean for Virgin Islanders?</vt:lpstr>
      <vt:lpstr>Symptoms</vt:lpstr>
      <vt:lpstr>Brain Teaser Check</vt:lpstr>
      <vt:lpstr>What Factors Increase Your Risk?</vt:lpstr>
      <vt:lpstr>Brain Teaser Check</vt:lpstr>
      <vt:lpstr>Brain Teaser Check</vt:lpstr>
      <vt:lpstr>Reducing Your Risk</vt:lpstr>
      <vt:lpstr>Hypertension (High Blood Pressure)</vt:lpstr>
      <vt:lpstr>Hypertension (High Blood Pressure)</vt:lpstr>
      <vt:lpstr>Brain Teaser Check</vt:lpstr>
      <vt:lpstr>Heart Healthy Lifestyle</vt:lpstr>
      <vt:lpstr>Additional Tips</vt:lpstr>
      <vt:lpstr>Screening &amp; Diagnosis </vt:lpstr>
      <vt:lpstr>Treatment</vt:lpstr>
      <vt:lpstr>Cardiac Rehabilitation</vt:lpstr>
      <vt:lpstr>Brain Teaser Check</vt:lpstr>
      <vt:lpstr>PowerPoint Presentation</vt:lpstr>
      <vt:lpstr>PowerPoint Presentation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Cardiovascular Health: A Heart-to-Heart Talk</dc:title>
  <dc:creator>Lyna E. Fredericks</dc:creator>
  <cp:lastModifiedBy>Lyna E. Fredericks</cp:lastModifiedBy>
  <cp:revision>65</cp:revision>
  <dcterms:created xsi:type="dcterms:W3CDTF">2023-07-11T15:22:48Z</dcterms:created>
  <dcterms:modified xsi:type="dcterms:W3CDTF">2023-07-12T15:46:43Z</dcterms:modified>
</cp:coreProperties>
</file>